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8" r:id="rId4"/>
  </p:sldMasterIdLst>
  <p:notesMasterIdLst>
    <p:notesMasterId r:id="rId43"/>
  </p:notesMasterIdLst>
  <p:sldIdLst>
    <p:sldId id="266" r:id="rId5"/>
    <p:sldId id="352" r:id="rId6"/>
    <p:sldId id="311" r:id="rId7"/>
    <p:sldId id="310" r:id="rId8"/>
    <p:sldId id="309" r:id="rId9"/>
    <p:sldId id="328" r:id="rId10"/>
    <p:sldId id="312" r:id="rId11"/>
    <p:sldId id="313" r:id="rId12"/>
    <p:sldId id="314" r:id="rId13"/>
    <p:sldId id="315" r:id="rId14"/>
    <p:sldId id="316" r:id="rId15"/>
    <p:sldId id="317" r:id="rId16"/>
    <p:sldId id="318" r:id="rId17"/>
    <p:sldId id="319" r:id="rId18"/>
    <p:sldId id="322" r:id="rId19"/>
    <p:sldId id="336" r:id="rId20"/>
    <p:sldId id="320" r:id="rId21"/>
    <p:sldId id="321" r:id="rId22"/>
    <p:sldId id="323" r:id="rId23"/>
    <p:sldId id="324" r:id="rId24"/>
    <p:sldId id="325" r:id="rId25"/>
    <p:sldId id="326" r:id="rId26"/>
    <p:sldId id="327" r:id="rId27"/>
    <p:sldId id="329" r:id="rId28"/>
    <p:sldId id="330" r:id="rId29"/>
    <p:sldId id="331" r:id="rId30"/>
    <p:sldId id="332" r:id="rId31"/>
    <p:sldId id="333" r:id="rId32"/>
    <p:sldId id="334" r:id="rId33"/>
    <p:sldId id="335" r:id="rId34"/>
    <p:sldId id="337" r:id="rId35"/>
    <p:sldId id="343" r:id="rId36"/>
    <p:sldId id="338" r:id="rId37"/>
    <p:sldId id="339" r:id="rId38"/>
    <p:sldId id="340" r:id="rId39"/>
    <p:sldId id="341" r:id="rId40"/>
    <p:sldId id="342" r:id="rId41"/>
    <p:sldId id="351"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01" autoAdjust="0"/>
    <p:restoredTop sz="94619" autoAdjust="0"/>
  </p:normalViewPr>
  <p:slideViewPr>
    <p:cSldViewPr snapToGrid="0">
      <p:cViewPr varScale="1">
        <p:scale>
          <a:sx n="84" d="100"/>
          <a:sy n="84" d="100"/>
        </p:scale>
        <p:origin x="57" y="48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jpg>
</file>

<file path=ppt/media/image4.png>
</file>

<file path=ppt/media/image5.svg>
</file>

<file path=ppt/media/image6.png>
</file>

<file path=ppt/media/image7.sv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D508E0-F1FF-43DD-9C79-0CB848C16ABF}" type="datetimeFigureOut">
              <a:rPr lang="en-AU" smtClean="0"/>
              <a:t>19/01/2021</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5F7123-41CD-45FC-A7F3-78AE9160A8BC}" type="slidenum">
              <a:rPr lang="en-AU" smtClean="0"/>
              <a:t>‹#›</a:t>
            </a:fld>
            <a:endParaRPr lang="en-AU"/>
          </a:p>
        </p:txBody>
      </p:sp>
    </p:spTree>
    <p:extLst>
      <p:ext uri="{BB962C8B-B14F-4D97-AF65-F5344CB8AC3E}">
        <p14:creationId xmlns:p14="http://schemas.microsoft.com/office/powerpoint/2010/main" val="1845482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FAAE59B-CCE5-4C62-81A6-E5C07732E7A0}" type="datetime1">
              <a:rPr lang="en-US" smtClean="0"/>
              <a:t>1/19/2021</a:t>
            </a:fld>
            <a:endParaRPr lang="en-US" dirty="0"/>
          </a:p>
        </p:txBody>
      </p:sp>
      <p:sp>
        <p:nvSpPr>
          <p:cNvPr id="5" name="Footer Placeholder 4"/>
          <p:cNvSpPr>
            <a:spLocks noGrp="1"/>
          </p:cNvSpPr>
          <p:nvPr>
            <p:ph type="ftr" sz="quarter" idx="11"/>
          </p:nvPr>
        </p:nvSpPr>
        <p:spPr/>
        <p:txBody>
          <a:bodyPr/>
          <a:lstStyle/>
          <a:p>
            <a:r>
              <a:rPr lang="en-GB"/>
              <a:t>Final Engagement - Attack Defence and Analysis of a vulnerable network</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521487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7987CF5-F19C-4C3C-93BD-FA05C0FFF507}" type="datetime1">
              <a:rPr lang="en-US" smtClean="0"/>
              <a:t>1/19/2021</a:t>
            </a:fld>
            <a:endParaRPr lang="en-US" dirty="0"/>
          </a:p>
        </p:txBody>
      </p:sp>
      <p:sp>
        <p:nvSpPr>
          <p:cNvPr id="8" name="Footer Placeholder 7"/>
          <p:cNvSpPr>
            <a:spLocks noGrp="1"/>
          </p:cNvSpPr>
          <p:nvPr>
            <p:ph type="ftr" sz="quarter" idx="11"/>
          </p:nvPr>
        </p:nvSpPr>
        <p:spPr/>
        <p:txBody>
          <a:bodyPr/>
          <a:lstStyle/>
          <a:p>
            <a:r>
              <a:rPr lang="en-GB"/>
              <a:t>Final Engagement - Attack Defence and Analysis of a vulnerable network</a:t>
            </a:r>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86667680"/>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7987CF5-F19C-4C3C-93BD-FA05C0FFF507}" type="datetime1">
              <a:rPr lang="en-US" smtClean="0"/>
              <a:t>1/19/2021</a:t>
            </a:fld>
            <a:endParaRPr lang="en-US" dirty="0"/>
          </a:p>
        </p:txBody>
      </p:sp>
      <p:sp>
        <p:nvSpPr>
          <p:cNvPr id="8" name="Footer Placeholder 7"/>
          <p:cNvSpPr>
            <a:spLocks noGrp="1"/>
          </p:cNvSpPr>
          <p:nvPr>
            <p:ph type="ftr" sz="quarter" idx="11"/>
          </p:nvPr>
        </p:nvSpPr>
        <p:spPr/>
        <p:txBody>
          <a:bodyPr/>
          <a:lstStyle/>
          <a:p>
            <a:r>
              <a:rPr lang="en-GB"/>
              <a:t>Final Engagement - Attack Defence and Analysis of a vulnerable network</a:t>
            </a:r>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19231639"/>
      </p:ext>
    </p:extLst>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18B723-69EE-42AC-9499-9725B431D9B6}" type="datetime1">
              <a:rPr lang="en-US" smtClean="0"/>
              <a:t>1/19/2021</a:t>
            </a:fld>
            <a:endParaRPr lang="en-US" dirty="0"/>
          </a:p>
        </p:txBody>
      </p:sp>
      <p:sp>
        <p:nvSpPr>
          <p:cNvPr id="5" name="Footer Placeholder 4"/>
          <p:cNvSpPr>
            <a:spLocks noGrp="1"/>
          </p:cNvSpPr>
          <p:nvPr>
            <p:ph type="ftr" sz="quarter" idx="11"/>
          </p:nvPr>
        </p:nvSpPr>
        <p:spPr/>
        <p:txBody>
          <a:bodyPr/>
          <a:lstStyle/>
          <a:p>
            <a:r>
              <a:rPr lang="en-GB"/>
              <a:t>Final Engagement - Attack Defence and Analysis of a vulnerable network</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3513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205B00D-5810-4631-B118-3E333998EC0A}" type="datetime1">
              <a:rPr lang="en-US" smtClean="0"/>
              <a:t>1/19/2021</a:t>
            </a:fld>
            <a:endParaRPr lang="en-US" dirty="0"/>
          </a:p>
        </p:txBody>
      </p:sp>
      <p:sp>
        <p:nvSpPr>
          <p:cNvPr id="5" name="Footer Placeholder 4"/>
          <p:cNvSpPr>
            <a:spLocks noGrp="1"/>
          </p:cNvSpPr>
          <p:nvPr>
            <p:ph type="ftr" sz="quarter" idx="11"/>
          </p:nvPr>
        </p:nvSpPr>
        <p:spPr/>
        <p:txBody>
          <a:bodyPr/>
          <a:lstStyle/>
          <a:p>
            <a:r>
              <a:rPr lang="en-GB"/>
              <a:t>Final Engagement - Attack Defence and Analysis of a vulnerable network</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908535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4DE0282E-9BF3-4E7B-9E7D-03E2FC935242}" type="datetime1">
              <a:rPr lang="en-US" smtClean="0"/>
              <a:t>1/19/2021</a:t>
            </a:fld>
            <a:endParaRPr lang="en-US" dirty="0"/>
          </a:p>
        </p:txBody>
      </p:sp>
      <p:sp>
        <p:nvSpPr>
          <p:cNvPr id="9" name="Footer Placeholder 8"/>
          <p:cNvSpPr>
            <a:spLocks noGrp="1"/>
          </p:cNvSpPr>
          <p:nvPr>
            <p:ph type="ftr" sz="quarter" idx="11"/>
          </p:nvPr>
        </p:nvSpPr>
        <p:spPr/>
        <p:txBody>
          <a:bodyPr/>
          <a:lstStyle/>
          <a:p>
            <a:r>
              <a:rPr lang="en-GB"/>
              <a:t>Final Engagement - Attack Defence and Analysis of a vulnerable network</a:t>
            </a:r>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210210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E47775B9-844D-465D-8F64-E915D35953DD}" type="datetime1">
              <a:rPr lang="en-US" smtClean="0"/>
              <a:t>1/19/2021</a:t>
            </a:fld>
            <a:endParaRPr lang="en-US" dirty="0"/>
          </a:p>
        </p:txBody>
      </p:sp>
      <p:sp>
        <p:nvSpPr>
          <p:cNvPr id="11" name="Footer Placeholder 10"/>
          <p:cNvSpPr>
            <a:spLocks noGrp="1"/>
          </p:cNvSpPr>
          <p:nvPr>
            <p:ph type="ftr" sz="quarter" idx="11"/>
          </p:nvPr>
        </p:nvSpPr>
        <p:spPr/>
        <p:txBody>
          <a:bodyPr/>
          <a:lstStyle/>
          <a:p>
            <a:r>
              <a:rPr lang="en-GB"/>
              <a:t>Final Engagement - Attack Defence and Analysis of a vulnerable network</a:t>
            </a:r>
            <a:endParaRPr lang="en-US" dirty="0"/>
          </a:p>
        </p:txBody>
      </p:sp>
      <p:sp>
        <p:nvSpPr>
          <p:cNvPr id="12" name="Slide Number Placeholder 11"/>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977664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B5855161-C5C1-4094-9D87-A928A90A33C7}" type="datetime1">
              <a:rPr lang="en-US" smtClean="0"/>
              <a:t>1/19/2021</a:t>
            </a:fld>
            <a:endParaRPr lang="en-US" dirty="0"/>
          </a:p>
        </p:txBody>
      </p:sp>
      <p:sp>
        <p:nvSpPr>
          <p:cNvPr id="7" name="Footer Placeholder 6"/>
          <p:cNvSpPr>
            <a:spLocks noGrp="1"/>
          </p:cNvSpPr>
          <p:nvPr>
            <p:ph type="ftr" sz="quarter" idx="11"/>
          </p:nvPr>
        </p:nvSpPr>
        <p:spPr/>
        <p:txBody>
          <a:bodyPr/>
          <a:lstStyle/>
          <a:p>
            <a:r>
              <a:rPr lang="en-GB"/>
              <a:t>Final Engagement - Attack Defence and Analysis of a vulnerable network</a:t>
            </a:r>
            <a:endParaRPr lang="en-US" dirty="0"/>
          </a:p>
        </p:txBody>
      </p:sp>
      <p:sp>
        <p:nvSpPr>
          <p:cNvPr id="8" name="Slide Number Placeholder 7"/>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551725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013771C9-461A-4C95-8FB5-C3B70D6D689D}" type="datetime1">
              <a:rPr lang="en-US" smtClean="0"/>
              <a:t>1/19/2021</a:t>
            </a:fld>
            <a:endParaRPr lang="en-US" dirty="0"/>
          </a:p>
        </p:txBody>
      </p:sp>
      <p:sp>
        <p:nvSpPr>
          <p:cNvPr id="6" name="Footer Placeholder 5"/>
          <p:cNvSpPr>
            <a:spLocks noGrp="1"/>
          </p:cNvSpPr>
          <p:nvPr>
            <p:ph type="ftr" sz="quarter" idx="11"/>
          </p:nvPr>
        </p:nvSpPr>
        <p:spPr/>
        <p:txBody>
          <a:bodyPr/>
          <a:lstStyle/>
          <a:p>
            <a:r>
              <a:rPr lang="en-GB"/>
              <a:t>Final Engagement - Attack Defence and Analysis of a vulnerable network</a:t>
            </a:r>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23248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D42701E8-AF09-40A7-88F7-516671A54EA2}" type="datetime1">
              <a:rPr lang="en-US" smtClean="0"/>
              <a:t>1/19/2021</a:t>
            </a:fld>
            <a:endParaRPr lang="en-US" dirty="0"/>
          </a:p>
        </p:txBody>
      </p:sp>
      <p:sp>
        <p:nvSpPr>
          <p:cNvPr id="9" name="Footer Placeholder 8"/>
          <p:cNvSpPr>
            <a:spLocks noGrp="1"/>
          </p:cNvSpPr>
          <p:nvPr>
            <p:ph type="ftr" sz="quarter" idx="11"/>
          </p:nvPr>
        </p:nvSpPr>
        <p:spPr/>
        <p:txBody>
          <a:bodyPr/>
          <a:lstStyle/>
          <a:p>
            <a:r>
              <a:rPr lang="en-GB"/>
              <a:t>Final Engagement - Attack Defence and Analysis of a vulnerable network</a:t>
            </a:r>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401422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3EE4370E-D566-43DE-8E2A-711F16076D84}" type="datetime1">
              <a:rPr lang="en-US" smtClean="0"/>
              <a:t>1/19/2021</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pPr algn="l"/>
            <a:r>
              <a:rPr lang="en-GB"/>
              <a:t>Final Engagement - Attack Defence and Analysis of a vulnerable network</a:t>
            </a:r>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404240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B7987CF5-F19C-4C3C-93BD-FA05C0FFF507}" type="datetime1">
              <a:rPr lang="en-US" smtClean="0"/>
              <a:t>1/19/2021</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r>
              <a:rPr lang="en-GB"/>
              <a:t>Final Engagement - Attack Defence and Analysis of a vulnerable network</a:t>
            </a:r>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653454011"/>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Lst>
  <p:hf hd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277855" y="639097"/>
            <a:ext cx="5265217" cy="3494791"/>
          </a:xfrm>
        </p:spPr>
        <p:txBody>
          <a:bodyPr>
            <a:normAutofit/>
          </a:bodyPr>
          <a:lstStyle/>
          <a:p>
            <a:r>
              <a:rPr lang="en-US" dirty="0">
                <a:solidFill>
                  <a:schemeClr val="tx1"/>
                </a:solidFill>
              </a:rPr>
              <a:t>Final Engagement</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729999" y="4455621"/>
            <a:ext cx="4829101" cy="1238616"/>
          </a:xfrm>
        </p:spPr>
        <p:txBody>
          <a:bodyPr>
            <a:normAutofit/>
          </a:bodyPr>
          <a:lstStyle/>
          <a:p>
            <a:r>
              <a:rPr lang="en-GB" dirty="0">
                <a:solidFill>
                  <a:schemeClr val="tx1"/>
                </a:solidFill>
              </a:rPr>
              <a:t>Attack, Defence &amp; Analysis of a Vulnerable Network</a:t>
            </a:r>
            <a:endParaRPr lang="en-US" dirty="0">
              <a:solidFill>
                <a:schemeClr val="tx1"/>
              </a:solidFill>
            </a:endParaRP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0"/>
            <a:ext cx="6096000" cy="6857990"/>
          </a:xfrm>
          <a:prstGeom prst="rect">
            <a:avLst/>
          </a:prstGeom>
        </p:spPr>
      </p:pic>
    </p:spTree>
    <p:extLst>
      <p:ext uri="{BB962C8B-B14F-4D97-AF65-F5344CB8AC3E}">
        <p14:creationId xmlns:p14="http://schemas.microsoft.com/office/powerpoint/2010/main" val="8959158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600AE-57A1-48A8-9416-1645D9B846CC}"/>
              </a:ext>
            </a:extLst>
          </p:cNvPr>
          <p:cNvSpPr>
            <a:spLocks noGrp="1"/>
          </p:cNvSpPr>
          <p:nvPr>
            <p:ph type="title"/>
          </p:nvPr>
        </p:nvSpPr>
        <p:spPr/>
        <p:txBody>
          <a:bodyPr/>
          <a:lstStyle/>
          <a:p>
            <a:r>
              <a:rPr lang="en-AU" dirty="0" err="1"/>
              <a:t>Nikto</a:t>
            </a:r>
            <a:r>
              <a:rPr lang="en-AU" dirty="0"/>
              <a:t> </a:t>
            </a:r>
            <a:r>
              <a:rPr lang="en-AU" dirty="0" err="1"/>
              <a:t>Taget</a:t>
            </a:r>
            <a:r>
              <a:rPr lang="en-AU" dirty="0"/>
              <a:t> 2</a:t>
            </a:r>
          </a:p>
        </p:txBody>
      </p:sp>
      <p:pic>
        <p:nvPicPr>
          <p:cNvPr id="7" name="Content Placeholder 6" descr="Text&#10;&#10;Description automatically generated">
            <a:extLst>
              <a:ext uri="{FF2B5EF4-FFF2-40B4-BE49-F238E27FC236}">
                <a16:creationId xmlns:a16="http://schemas.microsoft.com/office/drawing/2014/main" id="{C8DAD71B-BF34-47F4-AFB0-50E2C458999D}"/>
              </a:ext>
            </a:extLst>
          </p:cNvPr>
          <p:cNvPicPr>
            <a:picLocks noGrp="1" noChangeAspect="1"/>
          </p:cNvPicPr>
          <p:nvPr>
            <p:ph idx="1"/>
          </p:nvPr>
        </p:nvPicPr>
        <p:blipFill>
          <a:blip r:embed="rId2"/>
          <a:stretch>
            <a:fillRect/>
          </a:stretch>
        </p:blipFill>
        <p:spPr>
          <a:xfrm>
            <a:off x="3554530" y="1299867"/>
            <a:ext cx="8024950" cy="4249122"/>
          </a:xfrm>
        </p:spPr>
      </p:pic>
      <p:sp>
        <p:nvSpPr>
          <p:cNvPr id="4" name="Footer Placeholder 3">
            <a:extLst>
              <a:ext uri="{FF2B5EF4-FFF2-40B4-BE49-F238E27FC236}">
                <a16:creationId xmlns:a16="http://schemas.microsoft.com/office/drawing/2014/main" id="{27C20226-D048-4751-B0A7-E53873E84408}"/>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6FEF3792-B2D6-4C25-B083-8ED71A9CD1BA}"/>
              </a:ext>
            </a:extLst>
          </p:cNvPr>
          <p:cNvSpPr>
            <a:spLocks noGrp="1"/>
          </p:cNvSpPr>
          <p:nvPr>
            <p:ph type="sldNum" sz="quarter" idx="12"/>
          </p:nvPr>
        </p:nvSpPr>
        <p:spPr/>
        <p:txBody>
          <a:bodyPr/>
          <a:lstStyle/>
          <a:p>
            <a:fld id="{3A98EE3D-8CD1-4C3F-BD1C-C98C9596463C}" type="slidenum">
              <a:rPr lang="en-US" smtClean="0"/>
              <a:t>10</a:t>
            </a:fld>
            <a:endParaRPr lang="en-US" dirty="0"/>
          </a:p>
        </p:txBody>
      </p:sp>
    </p:spTree>
    <p:extLst>
      <p:ext uri="{BB962C8B-B14F-4D97-AF65-F5344CB8AC3E}">
        <p14:creationId xmlns:p14="http://schemas.microsoft.com/office/powerpoint/2010/main" val="4589827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1B86F-36F5-42F7-A8E9-065B8BA24175}"/>
              </a:ext>
            </a:extLst>
          </p:cNvPr>
          <p:cNvSpPr>
            <a:spLocks noGrp="1"/>
          </p:cNvSpPr>
          <p:nvPr>
            <p:ph type="title"/>
          </p:nvPr>
        </p:nvSpPr>
        <p:spPr/>
        <p:txBody>
          <a:bodyPr/>
          <a:lstStyle/>
          <a:p>
            <a:r>
              <a:rPr lang="en-AU" dirty="0" err="1"/>
              <a:t>WPScan</a:t>
            </a:r>
            <a:r>
              <a:rPr lang="en-AU" dirty="0"/>
              <a:t> Target 1a</a:t>
            </a:r>
          </a:p>
        </p:txBody>
      </p:sp>
      <p:pic>
        <p:nvPicPr>
          <p:cNvPr id="11" name="Content Placeholder 10" descr="Text&#10;&#10;Description automatically generated">
            <a:extLst>
              <a:ext uri="{FF2B5EF4-FFF2-40B4-BE49-F238E27FC236}">
                <a16:creationId xmlns:a16="http://schemas.microsoft.com/office/drawing/2014/main" id="{FFD3B04A-319F-4689-B483-206978DFCFE3}"/>
              </a:ext>
            </a:extLst>
          </p:cNvPr>
          <p:cNvPicPr>
            <a:picLocks noGrp="1" noChangeAspect="1"/>
          </p:cNvPicPr>
          <p:nvPr>
            <p:ph idx="1"/>
          </p:nvPr>
        </p:nvPicPr>
        <p:blipFill>
          <a:blip r:embed="rId2"/>
          <a:stretch>
            <a:fillRect/>
          </a:stretch>
        </p:blipFill>
        <p:spPr>
          <a:xfrm>
            <a:off x="3539484" y="1274942"/>
            <a:ext cx="6818261" cy="4298972"/>
          </a:xfrm>
        </p:spPr>
      </p:pic>
      <p:sp>
        <p:nvSpPr>
          <p:cNvPr id="4" name="Footer Placeholder 3">
            <a:extLst>
              <a:ext uri="{FF2B5EF4-FFF2-40B4-BE49-F238E27FC236}">
                <a16:creationId xmlns:a16="http://schemas.microsoft.com/office/drawing/2014/main" id="{48138A5D-5EF1-407C-AB14-382046AA20A5}"/>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8079E012-3610-46EC-B947-FEF9B2B51C14}"/>
              </a:ext>
            </a:extLst>
          </p:cNvPr>
          <p:cNvSpPr>
            <a:spLocks noGrp="1"/>
          </p:cNvSpPr>
          <p:nvPr>
            <p:ph type="sldNum" sz="quarter" idx="12"/>
          </p:nvPr>
        </p:nvSpPr>
        <p:spPr/>
        <p:txBody>
          <a:bodyPr/>
          <a:lstStyle/>
          <a:p>
            <a:fld id="{3A98EE3D-8CD1-4C3F-BD1C-C98C9596463C}" type="slidenum">
              <a:rPr lang="en-US" smtClean="0"/>
              <a:t>11</a:t>
            </a:fld>
            <a:endParaRPr lang="en-US" dirty="0"/>
          </a:p>
        </p:txBody>
      </p:sp>
    </p:spTree>
    <p:extLst>
      <p:ext uri="{BB962C8B-B14F-4D97-AF65-F5344CB8AC3E}">
        <p14:creationId xmlns:p14="http://schemas.microsoft.com/office/powerpoint/2010/main" val="12702310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9B550-5AD5-420C-8911-BCB52FE474A5}"/>
              </a:ext>
            </a:extLst>
          </p:cNvPr>
          <p:cNvSpPr>
            <a:spLocks noGrp="1"/>
          </p:cNvSpPr>
          <p:nvPr>
            <p:ph type="title"/>
          </p:nvPr>
        </p:nvSpPr>
        <p:spPr/>
        <p:txBody>
          <a:bodyPr/>
          <a:lstStyle/>
          <a:p>
            <a:r>
              <a:rPr lang="en-AU" dirty="0" err="1"/>
              <a:t>WPScan</a:t>
            </a:r>
            <a:r>
              <a:rPr lang="en-AU" dirty="0"/>
              <a:t> Target 1b</a:t>
            </a:r>
          </a:p>
        </p:txBody>
      </p:sp>
      <p:pic>
        <p:nvPicPr>
          <p:cNvPr id="7" name="Content Placeholder 6" descr="Text&#10;&#10;Description automatically generated">
            <a:extLst>
              <a:ext uri="{FF2B5EF4-FFF2-40B4-BE49-F238E27FC236}">
                <a16:creationId xmlns:a16="http://schemas.microsoft.com/office/drawing/2014/main" id="{C6BF1315-1292-4A9B-9E9D-2DE9199545F4}"/>
              </a:ext>
            </a:extLst>
          </p:cNvPr>
          <p:cNvPicPr>
            <a:picLocks noGrp="1" noChangeAspect="1"/>
          </p:cNvPicPr>
          <p:nvPr>
            <p:ph idx="1"/>
          </p:nvPr>
        </p:nvPicPr>
        <p:blipFill>
          <a:blip r:embed="rId2"/>
          <a:stretch>
            <a:fillRect/>
          </a:stretch>
        </p:blipFill>
        <p:spPr>
          <a:xfrm>
            <a:off x="3531990" y="1451218"/>
            <a:ext cx="7961143" cy="3946420"/>
          </a:xfrm>
        </p:spPr>
      </p:pic>
      <p:sp>
        <p:nvSpPr>
          <p:cNvPr id="4" name="Footer Placeholder 3">
            <a:extLst>
              <a:ext uri="{FF2B5EF4-FFF2-40B4-BE49-F238E27FC236}">
                <a16:creationId xmlns:a16="http://schemas.microsoft.com/office/drawing/2014/main" id="{B5EF0956-9E02-4093-A08C-C377262D8157}"/>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211ADA00-56EA-4A17-A2BD-3BAF9143073D}"/>
              </a:ext>
            </a:extLst>
          </p:cNvPr>
          <p:cNvSpPr>
            <a:spLocks noGrp="1"/>
          </p:cNvSpPr>
          <p:nvPr>
            <p:ph type="sldNum" sz="quarter" idx="12"/>
          </p:nvPr>
        </p:nvSpPr>
        <p:spPr/>
        <p:txBody>
          <a:bodyPr/>
          <a:lstStyle/>
          <a:p>
            <a:fld id="{3A98EE3D-8CD1-4C3F-BD1C-C98C9596463C}" type="slidenum">
              <a:rPr lang="en-US" smtClean="0"/>
              <a:t>12</a:t>
            </a:fld>
            <a:endParaRPr lang="en-US" dirty="0"/>
          </a:p>
        </p:txBody>
      </p:sp>
    </p:spTree>
    <p:extLst>
      <p:ext uri="{BB962C8B-B14F-4D97-AF65-F5344CB8AC3E}">
        <p14:creationId xmlns:p14="http://schemas.microsoft.com/office/powerpoint/2010/main" val="10617714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774600-0971-4CC5-8ED9-345088B6C4FA}"/>
              </a:ext>
            </a:extLst>
          </p:cNvPr>
          <p:cNvSpPr>
            <a:spLocks noGrp="1"/>
          </p:cNvSpPr>
          <p:nvPr>
            <p:ph type="title"/>
          </p:nvPr>
        </p:nvSpPr>
        <p:spPr/>
        <p:txBody>
          <a:bodyPr/>
          <a:lstStyle/>
          <a:p>
            <a:r>
              <a:rPr lang="en-AU" dirty="0" err="1"/>
              <a:t>WPScan</a:t>
            </a:r>
            <a:r>
              <a:rPr lang="en-AU" dirty="0"/>
              <a:t> Target 2a</a:t>
            </a:r>
          </a:p>
        </p:txBody>
      </p:sp>
      <p:pic>
        <p:nvPicPr>
          <p:cNvPr id="7" name="Content Placeholder 6" descr="Text&#10;&#10;Description automatically generated">
            <a:extLst>
              <a:ext uri="{FF2B5EF4-FFF2-40B4-BE49-F238E27FC236}">
                <a16:creationId xmlns:a16="http://schemas.microsoft.com/office/drawing/2014/main" id="{10289ED2-E499-472E-9BF3-BD802698AADD}"/>
              </a:ext>
            </a:extLst>
          </p:cNvPr>
          <p:cNvPicPr>
            <a:picLocks noGrp="1" noChangeAspect="1"/>
          </p:cNvPicPr>
          <p:nvPr>
            <p:ph idx="1"/>
          </p:nvPr>
        </p:nvPicPr>
        <p:blipFill>
          <a:blip r:embed="rId2"/>
          <a:stretch>
            <a:fillRect/>
          </a:stretch>
        </p:blipFill>
        <p:spPr>
          <a:xfrm>
            <a:off x="3524495" y="1288751"/>
            <a:ext cx="5397864" cy="4271353"/>
          </a:xfrm>
        </p:spPr>
      </p:pic>
      <p:sp>
        <p:nvSpPr>
          <p:cNvPr id="4" name="Footer Placeholder 3">
            <a:extLst>
              <a:ext uri="{FF2B5EF4-FFF2-40B4-BE49-F238E27FC236}">
                <a16:creationId xmlns:a16="http://schemas.microsoft.com/office/drawing/2014/main" id="{63388FF5-792A-4916-A643-99FC00C680D1}"/>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48404952-69C5-4344-B08A-73DCA511935C}"/>
              </a:ext>
            </a:extLst>
          </p:cNvPr>
          <p:cNvSpPr>
            <a:spLocks noGrp="1"/>
          </p:cNvSpPr>
          <p:nvPr>
            <p:ph type="sldNum" sz="quarter" idx="12"/>
          </p:nvPr>
        </p:nvSpPr>
        <p:spPr/>
        <p:txBody>
          <a:bodyPr/>
          <a:lstStyle/>
          <a:p>
            <a:fld id="{3A98EE3D-8CD1-4C3F-BD1C-C98C9596463C}" type="slidenum">
              <a:rPr lang="en-US" smtClean="0"/>
              <a:t>13</a:t>
            </a:fld>
            <a:endParaRPr lang="en-US" dirty="0"/>
          </a:p>
        </p:txBody>
      </p:sp>
    </p:spTree>
    <p:extLst>
      <p:ext uri="{BB962C8B-B14F-4D97-AF65-F5344CB8AC3E}">
        <p14:creationId xmlns:p14="http://schemas.microsoft.com/office/powerpoint/2010/main" val="36140723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33C89-B85A-489A-A2E9-09374B17DDB2}"/>
              </a:ext>
            </a:extLst>
          </p:cNvPr>
          <p:cNvSpPr>
            <a:spLocks noGrp="1"/>
          </p:cNvSpPr>
          <p:nvPr>
            <p:ph type="title"/>
          </p:nvPr>
        </p:nvSpPr>
        <p:spPr/>
        <p:txBody>
          <a:bodyPr/>
          <a:lstStyle/>
          <a:p>
            <a:r>
              <a:rPr lang="en-AU" dirty="0" err="1"/>
              <a:t>Wpscan</a:t>
            </a:r>
            <a:r>
              <a:rPr lang="en-AU" dirty="0"/>
              <a:t> Target 2b</a:t>
            </a:r>
          </a:p>
        </p:txBody>
      </p:sp>
      <p:pic>
        <p:nvPicPr>
          <p:cNvPr id="6" name="Content Placeholder 5">
            <a:extLst>
              <a:ext uri="{FF2B5EF4-FFF2-40B4-BE49-F238E27FC236}">
                <a16:creationId xmlns:a16="http://schemas.microsoft.com/office/drawing/2014/main" id="{62E88C9F-FBE8-40BA-841E-7FE75728FF13}"/>
              </a:ext>
            </a:extLst>
          </p:cNvPr>
          <p:cNvPicPr>
            <a:picLocks noGrp="1" noChangeAspect="1"/>
          </p:cNvPicPr>
          <p:nvPr>
            <p:ph idx="1"/>
          </p:nvPr>
        </p:nvPicPr>
        <p:blipFill>
          <a:blip r:embed="rId2"/>
          <a:stretch>
            <a:fillRect/>
          </a:stretch>
        </p:blipFill>
        <p:spPr>
          <a:xfrm>
            <a:off x="3494514" y="1244768"/>
            <a:ext cx="7376823" cy="4179439"/>
          </a:xfrm>
          <a:prstGeom prst="rect">
            <a:avLst/>
          </a:prstGeom>
        </p:spPr>
      </p:pic>
      <p:sp>
        <p:nvSpPr>
          <p:cNvPr id="4" name="Footer Placeholder 3">
            <a:extLst>
              <a:ext uri="{FF2B5EF4-FFF2-40B4-BE49-F238E27FC236}">
                <a16:creationId xmlns:a16="http://schemas.microsoft.com/office/drawing/2014/main" id="{0F76034B-0658-4640-A14A-717B806064DC}"/>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683DF3EE-9CA2-40B5-B590-2004A49A1B34}"/>
              </a:ext>
            </a:extLst>
          </p:cNvPr>
          <p:cNvSpPr>
            <a:spLocks noGrp="1"/>
          </p:cNvSpPr>
          <p:nvPr>
            <p:ph type="sldNum" sz="quarter" idx="12"/>
          </p:nvPr>
        </p:nvSpPr>
        <p:spPr/>
        <p:txBody>
          <a:bodyPr/>
          <a:lstStyle/>
          <a:p>
            <a:fld id="{3A98EE3D-8CD1-4C3F-BD1C-C98C9596463C}" type="slidenum">
              <a:rPr lang="en-US" smtClean="0"/>
              <a:t>14</a:t>
            </a:fld>
            <a:endParaRPr lang="en-US" dirty="0"/>
          </a:p>
        </p:txBody>
      </p:sp>
    </p:spTree>
    <p:extLst>
      <p:ext uri="{BB962C8B-B14F-4D97-AF65-F5344CB8AC3E}">
        <p14:creationId xmlns:p14="http://schemas.microsoft.com/office/powerpoint/2010/main" val="3631431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B8267-F4FB-44CA-94C2-4B338D35EBDF}"/>
              </a:ext>
            </a:extLst>
          </p:cNvPr>
          <p:cNvSpPr>
            <a:spLocks noGrp="1"/>
          </p:cNvSpPr>
          <p:nvPr>
            <p:ph type="title"/>
          </p:nvPr>
        </p:nvSpPr>
        <p:spPr>
          <a:xfrm>
            <a:off x="-34229" y="752324"/>
            <a:ext cx="3263657" cy="5126203"/>
          </a:xfrm>
        </p:spPr>
        <p:txBody>
          <a:bodyPr anchor="ctr">
            <a:normAutofit/>
          </a:bodyPr>
          <a:lstStyle/>
          <a:p>
            <a:pPr algn="r"/>
            <a:r>
              <a:rPr lang="en-AU" dirty="0"/>
              <a:t>Access, Exploration and Exploitation</a:t>
            </a:r>
          </a:p>
        </p:txBody>
      </p:sp>
      <p:sp>
        <p:nvSpPr>
          <p:cNvPr id="3" name="Content Placeholder 2">
            <a:extLst>
              <a:ext uri="{FF2B5EF4-FFF2-40B4-BE49-F238E27FC236}">
                <a16:creationId xmlns:a16="http://schemas.microsoft.com/office/drawing/2014/main" id="{2FC23A3E-DF8A-4E5A-AA14-93570D6A0F02}"/>
              </a:ext>
            </a:extLst>
          </p:cNvPr>
          <p:cNvSpPr>
            <a:spLocks noGrp="1"/>
          </p:cNvSpPr>
          <p:nvPr>
            <p:ph idx="1"/>
          </p:nvPr>
        </p:nvSpPr>
        <p:spPr>
          <a:xfrm>
            <a:off x="3609042" y="926497"/>
            <a:ext cx="7080411" cy="5147973"/>
          </a:xfrm>
        </p:spPr>
        <p:txBody>
          <a:bodyPr anchor="ctr">
            <a:normAutofit/>
          </a:bodyPr>
          <a:lstStyle/>
          <a:p>
            <a:pPr lvl="1"/>
            <a:endParaRPr lang="en-AU" dirty="0"/>
          </a:p>
          <a:p>
            <a:pPr lvl="1"/>
            <a:endParaRPr lang="en-AU" dirty="0"/>
          </a:p>
        </p:txBody>
      </p:sp>
      <p:sp>
        <p:nvSpPr>
          <p:cNvPr id="4" name="Footer Placeholder 3">
            <a:extLst>
              <a:ext uri="{FF2B5EF4-FFF2-40B4-BE49-F238E27FC236}">
                <a16:creationId xmlns:a16="http://schemas.microsoft.com/office/drawing/2014/main" id="{E3D1D0B0-B51A-4606-809A-F30DC6786D6B}"/>
              </a:ext>
            </a:extLst>
          </p:cNvPr>
          <p:cNvSpPr>
            <a:spLocks noGrp="1"/>
          </p:cNvSpPr>
          <p:nvPr>
            <p:ph type="ftr" sz="quarter" idx="11"/>
          </p:nvPr>
        </p:nvSpPr>
        <p:spPr/>
        <p:txBody>
          <a:bodyPr>
            <a:normAutofit/>
          </a:bodyPr>
          <a:lstStyle/>
          <a:p>
            <a:pPr>
              <a:spcAft>
                <a:spcPts val="600"/>
              </a:spcAft>
            </a:pPr>
            <a:r>
              <a:rPr lang="en-GB"/>
              <a:t>Final Engagement - Attack Defence and Analysis of a vulnerable network</a:t>
            </a:r>
            <a:endParaRPr lang="en-US"/>
          </a:p>
        </p:txBody>
      </p:sp>
      <p:sp>
        <p:nvSpPr>
          <p:cNvPr id="5" name="Slide Number Placeholder 4">
            <a:extLst>
              <a:ext uri="{FF2B5EF4-FFF2-40B4-BE49-F238E27FC236}">
                <a16:creationId xmlns:a16="http://schemas.microsoft.com/office/drawing/2014/main" id="{81B651FF-65ED-47C7-9EC0-DDC9ACDC53A6}"/>
              </a:ext>
            </a:extLst>
          </p:cNvPr>
          <p:cNvSpPr>
            <a:spLocks noGrp="1"/>
          </p:cNvSpPr>
          <p:nvPr>
            <p:ph type="sldNum" sz="quarter" idx="12"/>
          </p:nvPr>
        </p:nvSpPr>
        <p:spPr/>
        <p:txBody>
          <a:bodyPr>
            <a:normAutofit/>
          </a:bodyPr>
          <a:lstStyle/>
          <a:p>
            <a:pPr>
              <a:spcAft>
                <a:spcPts val="600"/>
              </a:spcAft>
            </a:pPr>
            <a:fld id="{3A98EE3D-8CD1-4C3F-BD1C-C98C9596463C}" type="slidenum">
              <a:rPr lang="en-US" smtClean="0"/>
              <a:pPr>
                <a:spcAft>
                  <a:spcPts val="600"/>
                </a:spcAft>
              </a:pPr>
              <a:t>15</a:t>
            </a:fld>
            <a:endParaRPr lang="en-US"/>
          </a:p>
        </p:txBody>
      </p:sp>
      <p:pic>
        <p:nvPicPr>
          <p:cNvPr id="7" name="Picture 6" descr="Maze">
            <a:extLst>
              <a:ext uri="{FF2B5EF4-FFF2-40B4-BE49-F238E27FC236}">
                <a16:creationId xmlns:a16="http://schemas.microsoft.com/office/drawing/2014/main" id="{3E78DEC2-E103-4FE4-8A0B-B3D96586DBBF}"/>
              </a:ext>
            </a:extLst>
          </p:cNvPr>
          <p:cNvPicPr>
            <a:picLocks noChangeAspect="1"/>
          </p:cNvPicPr>
          <p:nvPr/>
        </p:nvPicPr>
        <p:blipFill>
          <a:blip r:embed="rId2"/>
          <a:stretch>
            <a:fillRect/>
          </a:stretch>
        </p:blipFill>
        <p:spPr>
          <a:xfrm>
            <a:off x="3609041" y="815339"/>
            <a:ext cx="7890623" cy="5259131"/>
          </a:xfrm>
          <a:prstGeom prst="rect">
            <a:avLst/>
          </a:prstGeom>
        </p:spPr>
      </p:pic>
    </p:spTree>
    <p:extLst>
      <p:ext uri="{BB962C8B-B14F-4D97-AF65-F5344CB8AC3E}">
        <p14:creationId xmlns:p14="http://schemas.microsoft.com/office/powerpoint/2010/main" val="20187498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B8267-F4FB-44CA-94C2-4B338D35EBDF}"/>
              </a:ext>
            </a:extLst>
          </p:cNvPr>
          <p:cNvSpPr>
            <a:spLocks noGrp="1"/>
          </p:cNvSpPr>
          <p:nvPr>
            <p:ph type="title"/>
          </p:nvPr>
        </p:nvSpPr>
        <p:spPr>
          <a:xfrm>
            <a:off x="-34228" y="752324"/>
            <a:ext cx="3073550" cy="5126203"/>
          </a:xfrm>
        </p:spPr>
        <p:txBody>
          <a:bodyPr anchor="ctr">
            <a:normAutofit/>
          </a:bodyPr>
          <a:lstStyle/>
          <a:p>
            <a:pPr algn="r"/>
            <a:r>
              <a:rPr lang="en-AU" dirty="0"/>
              <a:t>Access</a:t>
            </a:r>
          </a:p>
        </p:txBody>
      </p:sp>
      <p:sp>
        <p:nvSpPr>
          <p:cNvPr id="3" name="Content Placeholder 2">
            <a:extLst>
              <a:ext uri="{FF2B5EF4-FFF2-40B4-BE49-F238E27FC236}">
                <a16:creationId xmlns:a16="http://schemas.microsoft.com/office/drawing/2014/main" id="{2FC23A3E-DF8A-4E5A-AA14-93570D6A0F02}"/>
              </a:ext>
            </a:extLst>
          </p:cNvPr>
          <p:cNvSpPr>
            <a:spLocks noGrp="1"/>
          </p:cNvSpPr>
          <p:nvPr>
            <p:ph idx="1"/>
          </p:nvPr>
        </p:nvSpPr>
        <p:spPr>
          <a:xfrm>
            <a:off x="3609042" y="926497"/>
            <a:ext cx="7080411" cy="5147973"/>
          </a:xfrm>
        </p:spPr>
        <p:txBody>
          <a:bodyPr anchor="ctr">
            <a:normAutofit/>
          </a:bodyPr>
          <a:lstStyle/>
          <a:p>
            <a:pPr marL="0" indent="0">
              <a:buNone/>
            </a:pPr>
            <a:r>
              <a:rPr lang="en-AU" dirty="0"/>
              <a:t>The previous scans showed a number of initial attack vectors to gain access to the web servers:</a:t>
            </a:r>
          </a:p>
          <a:p>
            <a:endParaRPr lang="en-AU" dirty="0"/>
          </a:p>
          <a:p>
            <a:pPr lvl="1"/>
            <a:r>
              <a:rPr lang="en-AU" sz="2000" dirty="0">
                <a:latin typeface="Abadi" panose="020B0604020104020204" pitchFamily="34" charset="0"/>
              </a:rPr>
              <a:t>Open SSH version 6.7p1</a:t>
            </a:r>
          </a:p>
          <a:p>
            <a:pPr lvl="2"/>
            <a:r>
              <a:rPr lang="en-AU" sz="1200" dirty="0">
                <a:latin typeface="Abadi" panose="020B0604020104020204" pitchFamily="34" charset="0"/>
              </a:rPr>
              <a:t>Multiple vulnerabilities CVE-2016-6210, CVE-2016-6515, CVE-2015-8325</a:t>
            </a:r>
          </a:p>
          <a:p>
            <a:pPr lvl="2"/>
            <a:r>
              <a:rPr lang="en-AU" sz="1200" dirty="0">
                <a:latin typeface="Abadi" panose="020B0604020104020204" pitchFamily="34" charset="0"/>
              </a:rPr>
              <a:t>Permissions, Privileges and Access control  CVE-2015-5600</a:t>
            </a:r>
          </a:p>
          <a:p>
            <a:pPr lvl="1"/>
            <a:r>
              <a:rPr lang="en-AU" sz="2000" dirty="0">
                <a:latin typeface="Abadi" panose="020B0604020104020204" pitchFamily="34" charset="0"/>
              </a:rPr>
              <a:t>HTTP port 80 open</a:t>
            </a:r>
          </a:p>
          <a:p>
            <a:pPr lvl="2"/>
            <a:r>
              <a:rPr lang="en-AU" sz="1200" dirty="0">
                <a:latin typeface="Abadi" panose="020B0604020104020204" pitchFamily="34" charset="0"/>
              </a:rPr>
              <a:t>OPTIONS, GET, HEAD and POST allowed</a:t>
            </a:r>
          </a:p>
          <a:p>
            <a:pPr lvl="1"/>
            <a:r>
              <a:rPr lang="en-AU" sz="2000" dirty="0">
                <a:latin typeface="Abadi" panose="020B0604020104020204" pitchFamily="34" charset="0"/>
              </a:rPr>
              <a:t>Apache version 2.4.10</a:t>
            </a:r>
          </a:p>
          <a:p>
            <a:pPr lvl="2"/>
            <a:r>
              <a:rPr lang="en-AU" sz="1200" dirty="0">
                <a:latin typeface="Abadi" panose="020B0604020104020204" pitchFamily="34" charset="0"/>
              </a:rPr>
              <a:t>Multiple vulnerabilities CVE-2017-7679, CVE-2017-7668, CVE-2017-3169, CVE-2017-3167</a:t>
            </a:r>
            <a:endParaRPr lang="en-AU" sz="1600" dirty="0">
              <a:latin typeface="Abadi" panose="020B0604020104020204" pitchFamily="34" charset="0"/>
            </a:endParaRPr>
          </a:p>
          <a:p>
            <a:pPr lvl="1"/>
            <a:r>
              <a:rPr lang="en-AU" sz="2000" dirty="0" err="1">
                <a:latin typeface="Abadi" panose="020B0604020104020204" pitchFamily="34" charset="0"/>
              </a:rPr>
              <a:t>Wordpress</a:t>
            </a:r>
            <a:r>
              <a:rPr lang="en-AU" sz="2000" dirty="0">
                <a:latin typeface="Abadi" panose="020B0604020104020204" pitchFamily="34" charset="0"/>
              </a:rPr>
              <a:t> version 4.8.15</a:t>
            </a:r>
          </a:p>
          <a:p>
            <a:pPr lvl="2"/>
            <a:r>
              <a:rPr lang="en-AU" sz="1200" dirty="0">
                <a:latin typeface="Abadi" panose="020B0604020104020204" pitchFamily="34" charset="0"/>
              </a:rPr>
              <a:t>Logins found, </a:t>
            </a:r>
            <a:r>
              <a:rPr lang="en-AU" sz="1200" dirty="0" err="1">
                <a:latin typeface="Abadi" panose="020B0604020104020204" pitchFamily="34" charset="0"/>
              </a:rPr>
              <a:t>michael</a:t>
            </a:r>
            <a:r>
              <a:rPr lang="en-AU" sz="1200" dirty="0">
                <a:latin typeface="Abadi" panose="020B0604020104020204" pitchFamily="34" charset="0"/>
              </a:rPr>
              <a:t> and steven</a:t>
            </a:r>
          </a:p>
          <a:p>
            <a:pPr lvl="2"/>
            <a:r>
              <a:rPr lang="en-AU" sz="1200" dirty="0">
                <a:latin typeface="Abadi" panose="020B0604020104020204" pitchFamily="34" charset="0"/>
              </a:rPr>
              <a:t>Upload directory is browsable</a:t>
            </a:r>
          </a:p>
          <a:p>
            <a:pPr lvl="2"/>
            <a:r>
              <a:rPr lang="en-AU" sz="1200" dirty="0">
                <a:latin typeface="Abadi" panose="020B0604020104020204" pitchFamily="34" charset="0"/>
              </a:rPr>
              <a:t>Version vulnerable to CVE-2020-4049</a:t>
            </a:r>
          </a:p>
          <a:p>
            <a:pPr lvl="1"/>
            <a:r>
              <a:rPr lang="en-AU" sz="2000" dirty="0" err="1">
                <a:latin typeface="Abadi" panose="020B0604020104020204" pitchFamily="34" charset="0"/>
              </a:rPr>
              <a:t>Rpcbind</a:t>
            </a:r>
            <a:r>
              <a:rPr lang="en-AU" sz="2000" dirty="0">
                <a:latin typeface="Abadi" panose="020B0604020104020204" pitchFamily="34" charset="0"/>
              </a:rPr>
              <a:t> port 111 open version 2-4</a:t>
            </a:r>
          </a:p>
          <a:p>
            <a:pPr lvl="2"/>
            <a:r>
              <a:rPr lang="en-AU" sz="1200" dirty="0">
                <a:latin typeface="Abadi" panose="020B0604020104020204" pitchFamily="34" charset="0"/>
              </a:rPr>
              <a:t>Potential DoS attack </a:t>
            </a:r>
            <a:r>
              <a:rPr lang="en-AU" sz="1200" dirty="0">
                <a:effectLst/>
                <a:latin typeface="Roboto"/>
                <a:ea typeface="Roboto"/>
                <a:cs typeface="Roboto"/>
              </a:rPr>
              <a:t>CVE-2017-8779 </a:t>
            </a:r>
            <a:endParaRPr lang="en-AU" sz="1200" dirty="0"/>
          </a:p>
          <a:p>
            <a:pPr lvl="1"/>
            <a:endParaRPr lang="en-AU" dirty="0"/>
          </a:p>
          <a:p>
            <a:pPr lvl="1"/>
            <a:endParaRPr lang="en-AU" dirty="0"/>
          </a:p>
        </p:txBody>
      </p:sp>
      <p:sp>
        <p:nvSpPr>
          <p:cNvPr id="4" name="Footer Placeholder 3">
            <a:extLst>
              <a:ext uri="{FF2B5EF4-FFF2-40B4-BE49-F238E27FC236}">
                <a16:creationId xmlns:a16="http://schemas.microsoft.com/office/drawing/2014/main" id="{E3D1D0B0-B51A-4606-809A-F30DC6786D6B}"/>
              </a:ext>
            </a:extLst>
          </p:cNvPr>
          <p:cNvSpPr>
            <a:spLocks noGrp="1"/>
          </p:cNvSpPr>
          <p:nvPr>
            <p:ph type="ftr" sz="quarter" idx="11"/>
          </p:nvPr>
        </p:nvSpPr>
        <p:spPr/>
        <p:txBody>
          <a:bodyPr>
            <a:normAutofit/>
          </a:bodyPr>
          <a:lstStyle/>
          <a:p>
            <a:pPr>
              <a:spcAft>
                <a:spcPts val="600"/>
              </a:spcAft>
            </a:pPr>
            <a:r>
              <a:rPr lang="en-GB"/>
              <a:t>Final Engagement - Attack Defence and Analysis of a vulnerable network</a:t>
            </a:r>
            <a:endParaRPr lang="en-US"/>
          </a:p>
        </p:txBody>
      </p:sp>
      <p:sp>
        <p:nvSpPr>
          <p:cNvPr id="5" name="Slide Number Placeholder 4">
            <a:extLst>
              <a:ext uri="{FF2B5EF4-FFF2-40B4-BE49-F238E27FC236}">
                <a16:creationId xmlns:a16="http://schemas.microsoft.com/office/drawing/2014/main" id="{81B651FF-65ED-47C7-9EC0-DDC9ACDC53A6}"/>
              </a:ext>
            </a:extLst>
          </p:cNvPr>
          <p:cNvSpPr>
            <a:spLocks noGrp="1"/>
          </p:cNvSpPr>
          <p:nvPr>
            <p:ph type="sldNum" sz="quarter" idx="12"/>
          </p:nvPr>
        </p:nvSpPr>
        <p:spPr/>
        <p:txBody>
          <a:bodyPr>
            <a:normAutofit/>
          </a:bodyPr>
          <a:lstStyle/>
          <a:p>
            <a:pPr>
              <a:spcAft>
                <a:spcPts val="600"/>
              </a:spcAft>
            </a:pPr>
            <a:fld id="{3A98EE3D-8CD1-4C3F-BD1C-C98C9596463C}" type="slidenum">
              <a:rPr lang="en-US" smtClean="0"/>
              <a:pPr>
                <a:spcAft>
                  <a:spcPts val="600"/>
                </a:spcAft>
              </a:pPr>
              <a:t>16</a:t>
            </a:fld>
            <a:endParaRPr lang="en-US"/>
          </a:p>
        </p:txBody>
      </p:sp>
    </p:spTree>
    <p:extLst>
      <p:ext uri="{BB962C8B-B14F-4D97-AF65-F5344CB8AC3E}">
        <p14:creationId xmlns:p14="http://schemas.microsoft.com/office/powerpoint/2010/main" val="20888841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1F5DD-AAEA-41C6-95DE-FF2D935073A9}"/>
              </a:ext>
            </a:extLst>
          </p:cNvPr>
          <p:cNvSpPr>
            <a:spLocks noGrp="1"/>
          </p:cNvSpPr>
          <p:nvPr>
            <p:ph type="title"/>
          </p:nvPr>
        </p:nvSpPr>
        <p:spPr>
          <a:xfrm>
            <a:off x="492370" y="516836"/>
            <a:ext cx="3084844" cy="1961086"/>
          </a:xfrm>
        </p:spPr>
        <p:txBody>
          <a:bodyPr>
            <a:normAutofit/>
          </a:bodyPr>
          <a:lstStyle/>
          <a:p>
            <a:r>
              <a:rPr lang="en-AU" sz="4000">
                <a:solidFill>
                  <a:srgbClr val="FFFFFF"/>
                </a:solidFill>
              </a:rPr>
              <a:t>Target 1 Attack</a:t>
            </a:r>
          </a:p>
        </p:txBody>
      </p:sp>
      <p:sp>
        <p:nvSpPr>
          <p:cNvPr id="3" name="Content Placeholder 2">
            <a:extLst>
              <a:ext uri="{FF2B5EF4-FFF2-40B4-BE49-F238E27FC236}">
                <a16:creationId xmlns:a16="http://schemas.microsoft.com/office/drawing/2014/main" id="{FF708DD9-20B4-4344-BA97-F77B60AB915C}"/>
              </a:ext>
            </a:extLst>
          </p:cNvPr>
          <p:cNvSpPr>
            <a:spLocks noGrp="1"/>
          </p:cNvSpPr>
          <p:nvPr>
            <p:ph idx="1"/>
          </p:nvPr>
        </p:nvSpPr>
        <p:spPr>
          <a:xfrm>
            <a:off x="571752" y="2799654"/>
            <a:ext cx="3005462" cy="3189665"/>
          </a:xfrm>
        </p:spPr>
        <p:txBody>
          <a:bodyPr>
            <a:normAutofit/>
          </a:bodyPr>
          <a:lstStyle/>
          <a:p>
            <a:pPr marL="201168" lvl="1" indent="0">
              <a:buNone/>
            </a:pPr>
            <a:r>
              <a:rPr lang="en-AU">
                <a:solidFill>
                  <a:srgbClr val="FFFFFF"/>
                </a:solidFill>
              </a:rPr>
              <a:t>The earlier wpscan with enumeration shows two users that we can use for an initial attack, micheal and steven. When attempting to connect with Micheal’s account it was easy to simply guess his password was michael.</a:t>
            </a:r>
          </a:p>
          <a:p>
            <a:pPr marL="201168" lvl="1" indent="0">
              <a:buNone/>
            </a:pPr>
            <a:endParaRPr lang="en-AU">
              <a:solidFill>
                <a:srgbClr val="FFFFFF"/>
              </a:solidFill>
            </a:endParaRPr>
          </a:p>
        </p:txBody>
      </p:sp>
      <p:sp>
        <p:nvSpPr>
          <p:cNvPr id="4" name="Footer Placeholder 3">
            <a:extLst>
              <a:ext uri="{FF2B5EF4-FFF2-40B4-BE49-F238E27FC236}">
                <a16:creationId xmlns:a16="http://schemas.microsoft.com/office/drawing/2014/main" id="{93E33675-7A98-415E-9A4D-A230F560B6E3}"/>
              </a:ext>
            </a:extLst>
          </p:cNvPr>
          <p:cNvSpPr>
            <a:spLocks noGrp="1"/>
          </p:cNvSpPr>
          <p:nvPr>
            <p:ph type="ftr" sz="quarter" idx="11"/>
          </p:nvPr>
        </p:nvSpPr>
        <p:spPr>
          <a:xfrm>
            <a:off x="4742017" y="6446838"/>
            <a:ext cx="5941856" cy="365125"/>
          </a:xfrm>
        </p:spPr>
        <p:txBody>
          <a:bodyPr>
            <a:normAutofit/>
          </a:bodyPr>
          <a:lstStyle/>
          <a:p>
            <a:pPr>
              <a:spcAft>
                <a:spcPts val="600"/>
              </a:spcAft>
            </a:pPr>
            <a:r>
              <a:rPr lang="en-GB">
                <a:solidFill>
                  <a:schemeClr val="tx1">
                    <a:lumMod val="85000"/>
                    <a:lumOff val="15000"/>
                  </a:schemeClr>
                </a:solidFill>
              </a:rPr>
              <a:t>Final Engagement - Attack Defence and Analysis of a vulnerable network</a:t>
            </a:r>
            <a:endParaRPr lang="en-US">
              <a:solidFill>
                <a:schemeClr val="tx1">
                  <a:lumMod val="85000"/>
                  <a:lumOff val="15000"/>
                </a:schemeClr>
              </a:solidFill>
            </a:endParaRPr>
          </a:p>
        </p:txBody>
      </p:sp>
      <p:sp>
        <p:nvSpPr>
          <p:cNvPr id="5" name="Slide Number Placeholder 4">
            <a:extLst>
              <a:ext uri="{FF2B5EF4-FFF2-40B4-BE49-F238E27FC236}">
                <a16:creationId xmlns:a16="http://schemas.microsoft.com/office/drawing/2014/main" id="{C05801B3-FFFE-4094-B07D-C4AEA92DABB0}"/>
              </a:ext>
            </a:extLst>
          </p:cNvPr>
          <p:cNvSpPr>
            <a:spLocks noGrp="1"/>
          </p:cNvSpPr>
          <p:nvPr>
            <p:ph type="sldNum" sz="quarter" idx="12"/>
          </p:nvPr>
        </p:nvSpPr>
        <p:spPr/>
        <p:txBody>
          <a:bodyPr>
            <a:normAutofit/>
          </a:bodyPr>
          <a:lstStyle/>
          <a:p>
            <a:pPr>
              <a:spcAft>
                <a:spcPts val="600"/>
              </a:spcAft>
            </a:pPr>
            <a:fld id="{3A98EE3D-8CD1-4C3F-BD1C-C98C9596463C}" type="slidenum">
              <a:rPr lang="en-US">
                <a:solidFill>
                  <a:schemeClr val="tx1">
                    <a:lumMod val="85000"/>
                    <a:lumOff val="15000"/>
                  </a:schemeClr>
                </a:solidFill>
              </a:rPr>
              <a:pPr>
                <a:spcAft>
                  <a:spcPts val="600"/>
                </a:spcAft>
              </a:pPr>
              <a:t>17</a:t>
            </a:fld>
            <a:endParaRPr lang="en-US">
              <a:solidFill>
                <a:schemeClr val="tx1">
                  <a:lumMod val="85000"/>
                  <a:lumOff val="15000"/>
                </a:schemeClr>
              </a:solidFill>
            </a:endParaRPr>
          </a:p>
        </p:txBody>
      </p:sp>
      <p:pic>
        <p:nvPicPr>
          <p:cNvPr id="7" name="Picture 6" descr="Text&#10;&#10;Description automatically generated">
            <a:extLst>
              <a:ext uri="{FF2B5EF4-FFF2-40B4-BE49-F238E27FC236}">
                <a16:creationId xmlns:a16="http://schemas.microsoft.com/office/drawing/2014/main" id="{C7EF0F5E-3257-45D5-8E2D-CF23DB354DB1}"/>
              </a:ext>
            </a:extLst>
          </p:cNvPr>
          <p:cNvPicPr>
            <a:picLocks noChangeAspect="1"/>
          </p:cNvPicPr>
          <p:nvPr/>
        </p:nvPicPr>
        <p:blipFill>
          <a:blip r:embed="rId2"/>
          <a:stretch>
            <a:fillRect/>
          </a:stretch>
        </p:blipFill>
        <p:spPr>
          <a:xfrm>
            <a:off x="3577214" y="2143823"/>
            <a:ext cx="8497034" cy="2570353"/>
          </a:xfrm>
          <a:prstGeom prst="rect">
            <a:avLst/>
          </a:prstGeom>
        </p:spPr>
      </p:pic>
    </p:spTree>
    <p:extLst>
      <p:ext uri="{BB962C8B-B14F-4D97-AF65-F5344CB8AC3E}">
        <p14:creationId xmlns:p14="http://schemas.microsoft.com/office/powerpoint/2010/main" val="37180363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8CB79-0E49-4DEA-8FB4-749D4C6A9638}"/>
              </a:ext>
            </a:extLst>
          </p:cNvPr>
          <p:cNvSpPr>
            <a:spLocks noGrp="1"/>
          </p:cNvSpPr>
          <p:nvPr>
            <p:ph type="title"/>
          </p:nvPr>
        </p:nvSpPr>
        <p:spPr>
          <a:xfrm>
            <a:off x="492370" y="516836"/>
            <a:ext cx="3084844" cy="1961086"/>
          </a:xfrm>
        </p:spPr>
        <p:txBody>
          <a:bodyPr>
            <a:normAutofit/>
          </a:bodyPr>
          <a:lstStyle/>
          <a:p>
            <a:r>
              <a:rPr lang="en-AU" sz="4000">
                <a:solidFill>
                  <a:srgbClr val="FFFFFF"/>
                </a:solidFill>
              </a:rPr>
              <a:t>Target 1 Attack (cont.)</a:t>
            </a:r>
          </a:p>
        </p:txBody>
      </p:sp>
      <p:sp>
        <p:nvSpPr>
          <p:cNvPr id="3" name="Content Placeholder 2">
            <a:extLst>
              <a:ext uri="{FF2B5EF4-FFF2-40B4-BE49-F238E27FC236}">
                <a16:creationId xmlns:a16="http://schemas.microsoft.com/office/drawing/2014/main" id="{90363AC4-2876-4086-AD6F-01155B17A607}"/>
              </a:ext>
            </a:extLst>
          </p:cNvPr>
          <p:cNvSpPr>
            <a:spLocks noGrp="1"/>
          </p:cNvSpPr>
          <p:nvPr>
            <p:ph idx="1"/>
          </p:nvPr>
        </p:nvSpPr>
        <p:spPr>
          <a:xfrm>
            <a:off x="571752" y="2799654"/>
            <a:ext cx="3005462" cy="3189665"/>
          </a:xfrm>
        </p:spPr>
        <p:txBody>
          <a:bodyPr>
            <a:normAutofit/>
          </a:bodyPr>
          <a:lstStyle/>
          <a:p>
            <a:r>
              <a:rPr lang="en-AU" sz="1800">
                <a:solidFill>
                  <a:srgbClr val="FFFFFF"/>
                </a:solidFill>
              </a:rPr>
              <a:t>Using micheals account it was possible to navigate to /var/www/html and view the wp-config.php file</a:t>
            </a:r>
          </a:p>
        </p:txBody>
      </p:sp>
      <p:sp>
        <p:nvSpPr>
          <p:cNvPr id="4" name="Footer Placeholder 3">
            <a:extLst>
              <a:ext uri="{FF2B5EF4-FFF2-40B4-BE49-F238E27FC236}">
                <a16:creationId xmlns:a16="http://schemas.microsoft.com/office/drawing/2014/main" id="{497393E3-1FFB-439D-8D89-593B325874AE}"/>
              </a:ext>
            </a:extLst>
          </p:cNvPr>
          <p:cNvSpPr>
            <a:spLocks noGrp="1"/>
          </p:cNvSpPr>
          <p:nvPr>
            <p:ph type="ftr" sz="quarter" idx="11"/>
          </p:nvPr>
        </p:nvSpPr>
        <p:spPr>
          <a:xfrm>
            <a:off x="4742017" y="6446838"/>
            <a:ext cx="5941856" cy="365125"/>
          </a:xfrm>
        </p:spPr>
        <p:txBody>
          <a:bodyPr>
            <a:normAutofit/>
          </a:bodyPr>
          <a:lstStyle/>
          <a:p>
            <a:pPr>
              <a:spcAft>
                <a:spcPts val="600"/>
              </a:spcAft>
            </a:pPr>
            <a:r>
              <a:rPr lang="en-GB">
                <a:solidFill>
                  <a:schemeClr val="tx1">
                    <a:lumMod val="85000"/>
                    <a:lumOff val="15000"/>
                  </a:schemeClr>
                </a:solidFill>
              </a:rPr>
              <a:t>Final Engagement - Attack Defence and Analysis of a vulnerable network</a:t>
            </a:r>
            <a:endParaRPr lang="en-US">
              <a:solidFill>
                <a:schemeClr val="tx1">
                  <a:lumMod val="85000"/>
                  <a:lumOff val="15000"/>
                </a:schemeClr>
              </a:solidFill>
            </a:endParaRPr>
          </a:p>
        </p:txBody>
      </p:sp>
      <p:sp>
        <p:nvSpPr>
          <p:cNvPr id="5" name="Slide Number Placeholder 4">
            <a:extLst>
              <a:ext uri="{FF2B5EF4-FFF2-40B4-BE49-F238E27FC236}">
                <a16:creationId xmlns:a16="http://schemas.microsoft.com/office/drawing/2014/main" id="{5122FADC-F83C-441D-95B5-F0258EAF6EA1}"/>
              </a:ext>
            </a:extLst>
          </p:cNvPr>
          <p:cNvSpPr>
            <a:spLocks noGrp="1"/>
          </p:cNvSpPr>
          <p:nvPr>
            <p:ph type="sldNum" sz="quarter" idx="12"/>
          </p:nvPr>
        </p:nvSpPr>
        <p:spPr/>
        <p:txBody>
          <a:bodyPr>
            <a:normAutofit/>
          </a:bodyPr>
          <a:lstStyle/>
          <a:p>
            <a:pPr>
              <a:spcAft>
                <a:spcPts val="600"/>
              </a:spcAft>
            </a:pPr>
            <a:fld id="{3A98EE3D-8CD1-4C3F-BD1C-C98C9596463C}" type="slidenum">
              <a:rPr lang="en-US">
                <a:solidFill>
                  <a:schemeClr val="tx1">
                    <a:lumMod val="85000"/>
                    <a:lumOff val="15000"/>
                  </a:schemeClr>
                </a:solidFill>
              </a:rPr>
              <a:pPr>
                <a:spcAft>
                  <a:spcPts val="600"/>
                </a:spcAft>
              </a:pPr>
              <a:t>18</a:t>
            </a:fld>
            <a:endParaRPr lang="en-US">
              <a:solidFill>
                <a:schemeClr val="tx1">
                  <a:lumMod val="85000"/>
                  <a:lumOff val="15000"/>
                </a:schemeClr>
              </a:solidFill>
            </a:endParaRPr>
          </a:p>
        </p:txBody>
      </p:sp>
      <p:pic>
        <p:nvPicPr>
          <p:cNvPr id="7" name="Picture 6">
            <a:extLst>
              <a:ext uri="{FF2B5EF4-FFF2-40B4-BE49-F238E27FC236}">
                <a16:creationId xmlns:a16="http://schemas.microsoft.com/office/drawing/2014/main" id="{3F4CA191-9CF6-455F-8640-3144E32FBE03}"/>
              </a:ext>
            </a:extLst>
          </p:cNvPr>
          <p:cNvPicPr>
            <a:picLocks noChangeAspect="1"/>
          </p:cNvPicPr>
          <p:nvPr/>
        </p:nvPicPr>
        <p:blipFill>
          <a:blip r:embed="rId2"/>
          <a:stretch>
            <a:fillRect/>
          </a:stretch>
        </p:blipFill>
        <p:spPr>
          <a:xfrm>
            <a:off x="3577214" y="1779789"/>
            <a:ext cx="8350430" cy="3298422"/>
          </a:xfrm>
          <a:prstGeom prst="rect">
            <a:avLst/>
          </a:prstGeom>
        </p:spPr>
      </p:pic>
    </p:spTree>
    <p:extLst>
      <p:ext uri="{BB962C8B-B14F-4D97-AF65-F5344CB8AC3E}">
        <p14:creationId xmlns:p14="http://schemas.microsoft.com/office/powerpoint/2010/main" val="33014037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28E53-92C3-4D4A-8CDB-821159761B4B}"/>
              </a:ext>
            </a:extLst>
          </p:cNvPr>
          <p:cNvSpPr>
            <a:spLocks noGrp="1"/>
          </p:cNvSpPr>
          <p:nvPr>
            <p:ph type="title"/>
          </p:nvPr>
        </p:nvSpPr>
        <p:spPr>
          <a:xfrm>
            <a:off x="492370" y="516836"/>
            <a:ext cx="3084844" cy="1961086"/>
          </a:xfrm>
        </p:spPr>
        <p:txBody>
          <a:bodyPr>
            <a:normAutofit/>
          </a:bodyPr>
          <a:lstStyle/>
          <a:p>
            <a:r>
              <a:rPr lang="en-AU" sz="4000">
                <a:solidFill>
                  <a:srgbClr val="FFFFFF"/>
                </a:solidFill>
              </a:rPr>
              <a:t>Target 1 Attack (cont.)</a:t>
            </a:r>
          </a:p>
        </p:txBody>
      </p:sp>
      <p:sp>
        <p:nvSpPr>
          <p:cNvPr id="3" name="Content Placeholder 2">
            <a:extLst>
              <a:ext uri="{FF2B5EF4-FFF2-40B4-BE49-F238E27FC236}">
                <a16:creationId xmlns:a16="http://schemas.microsoft.com/office/drawing/2014/main" id="{DA2BFD3C-85F9-4D6C-8121-4CE138830157}"/>
              </a:ext>
            </a:extLst>
          </p:cNvPr>
          <p:cNvSpPr>
            <a:spLocks noGrp="1"/>
          </p:cNvSpPr>
          <p:nvPr>
            <p:ph idx="1"/>
          </p:nvPr>
        </p:nvSpPr>
        <p:spPr>
          <a:xfrm>
            <a:off x="571752" y="2799654"/>
            <a:ext cx="3005462" cy="3189665"/>
          </a:xfrm>
        </p:spPr>
        <p:txBody>
          <a:bodyPr>
            <a:normAutofit/>
          </a:bodyPr>
          <a:lstStyle/>
          <a:p>
            <a:r>
              <a:rPr lang="en-AU" sz="1800" dirty="0">
                <a:solidFill>
                  <a:srgbClr val="FFFFFF"/>
                </a:solidFill>
              </a:rPr>
              <a:t>With the revealed root password a MYSQL connection could be made</a:t>
            </a:r>
            <a:endParaRPr lang="en-GB" sz="1800" dirty="0">
              <a:solidFill>
                <a:srgbClr val="FFFFFF"/>
              </a:solidFill>
            </a:endParaRPr>
          </a:p>
          <a:p>
            <a:endParaRPr lang="en-AU" sz="1800" dirty="0">
              <a:solidFill>
                <a:srgbClr val="FFFFFF"/>
              </a:solidFill>
            </a:endParaRPr>
          </a:p>
          <a:p>
            <a:endParaRPr lang="en-AU" sz="1800" dirty="0">
              <a:solidFill>
                <a:srgbClr val="FFFFFF"/>
              </a:solidFill>
            </a:endParaRPr>
          </a:p>
        </p:txBody>
      </p:sp>
      <p:sp>
        <p:nvSpPr>
          <p:cNvPr id="4" name="Footer Placeholder 3">
            <a:extLst>
              <a:ext uri="{FF2B5EF4-FFF2-40B4-BE49-F238E27FC236}">
                <a16:creationId xmlns:a16="http://schemas.microsoft.com/office/drawing/2014/main" id="{7940C9B2-579C-4E7F-B4E2-E6C805A4C2C2}"/>
              </a:ext>
            </a:extLst>
          </p:cNvPr>
          <p:cNvSpPr>
            <a:spLocks noGrp="1"/>
          </p:cNvSpPr>
          <p:nvPr>
            <p:ph type="ftr" sz="quarter" idx="11"/>
          </p:nvPr>
        </p:nvSpPr>
        <p:spPr>
          <a:xfrm>
            <a:off x="4742017" y="6446838"/>
            <a:ext cx="5941856" cy="365125"/>
          </a:xfrm>
        </p:spPr>
        <p:txBody>
          <a:bodyPr>
            <a:normAutofit/>
          </a:bodyPr>
          <a:lstStyle/>
          <a:p>
            <a:pPr>
              <a:spcAft>
                <a:spcPts val="600"/>
              </a:spcAft>
            </a:pPr>
            <a:r>
              <a:rPr lang="en-GB">
                <a:solidFill>
                  <a:schemeClr val="tx1">
                    <a:lumMod val="85000"/>
                    <a:lumOff val="15000"/>
                  </a:schemeClr>
                </a:solidFill>
              </a:rPr>
              <a:t>Final Engagement - Attack Defence and Analysis of a vulnerable network</a:t>
            </a:r>
            <a:endParaRPr lang="en-US">
              <a:solidFill>
                <a:schemeClr val="tx1">
                  <a:lumMod val="85000"/>
                  <a:lumOff val="15000"/>
                </a:schemeClr>
              </a:solidFill>
            </a:endParaRPr>
          </a:p>
        </p:txBody>
      </p:sp>
      <p:sp>
        <p:nvSpPr>
          <p:cNvPr id="5" name="Slide Number Placeholder 4">
            <a:extLst>
              <a:ext uri="{FF2B5EF4-FFF2-40B4-BE49-F238E27FC236}">
                <a16:creationId xmlns:a16="http://schemas.microsoft.com/office/drawing/2014/main" id="{4CC73AF3-A9D3-4947-BC7A-9BD2969023B8}"/>
              </a:ext>
            </a:extLst>
          </p:cNvPr>
          <p:cNvSpPr>
            <a:spLocks noGrp="1"/>
          </p:cNvSpPr>
          <p:nvPr>
            <p:ph type="sldNum" sz="quarter" idx="12"/>
          </p:nvPr>
        </p:nvSpPr>
        <p:spPr/>
        <p:txBody>
          <a:bodyPr>
            <a:normAutofit/>
          </a:bodyPr>
          <a:lstStyle/>
          <a:p>
            <a:pPr>
              <a:spcAft>
                <a:spcPts val="600"/>
              </a:spcAft>
            </a:pPr>
            <a:fld id="{3A98EE3D-8CD1-4C3F-BD1C-C98C9596463C}" type="slidenum">
              <a:rPr lang="en-US">
                <a:solidFill>
                  <a:schemeClr val="tx1">
                    <a:lumMod val="85000"/>
                    <a:lumOff val="15000"/>
                  </a:schemeClr>
                </a:solidFill>
              </a:rPr>
              <a:pPr>
                <a:spcAft>
                  <a:spcPts val="600"/>
                </a:spcAft>
              </a:pPr>
              <a:t>19</a:t>
            </a:fld>
            <a:endParaRPr lang="en-US">
              <a:solidFill>
                <a:schemeClr val="tx1">
                  <a:lumMod val="85000"/>
                  <a:lumOff val="15000"/>
                </a:schemeClr>
              </a:solidFill>
            </a:endParaRPr>
          </a:p>
        </p:txBody>
      </p:sp>
      <p:pic>
        <p:nvPicPr>
          <p:cNvPr id="7" name="Picture 6" descr="Text&#10;&#10;Description automatically generated">
            <a:extLst>
              <a:ext uri="{FF2B5EF4-FFF2-40B4-BE49-F238E27FC236}">
                <a16:creationId xmlns:a16="http://schemas.microsoft.com/office/drawing/2014/main" id="{96B360D7-0992-4F82-AB63-4CD83A93CFA6}"/>
              </a:ext>
            </a:extLst>
          </p:cNvPr>
          <p:cNvPicPr>
            <a:picLocks noChangeAspect="1"/>
          </p:cNvPicPr>
          <p:nvPr/>
        </p:nvPicPr>
        <p:blipFill>
          <a:blip r:embed="rId2"/>
          <a:stretch>
            <a:fillRect/>
          </a:stretch>
        </p:blipFill>
        <p:spPr>
          <a:xfrm>
            <a:off x="3497384" y="1143241"/>
            <a:ext cx="8349807" cy="4571518"/>
          </a:xfrm>
          <a:prstGeom prst="rect">
            <a:avLst/>
          </a:prstGeom>
        </p:spPr>
      </p:pic>
    </p:spTree>
    <p:extLst>
      <p:ext uri="{BB962C8B-B14F-4D97-AF65-F5344CB8AC3E}">
        <p14:creationId xmlns:p14="http://schemas.microsoft.com/office/powerpoint/2010/main" val="22870962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DE451-E8C2-4A75-A2BA-887B94BFBA15}"/>
              </a:ext>
            </a:extLst>
          </p:cNvPr>
          <p:cNvSpPr>
            <a:spLocks noGrp="1"/>
          </p:cNvSpPr>
          <p:nvPr>
            <p:ph type="title"/>
          </p:nvPr>
        </p:nvSpPr>
        <p:spPr/>
        <p:txBody>
          <a:bodyPr/>
          <a:lstStyle/>
          <a:p>
            <a:r>
              <a:rPr lang="en-AU" dirty="0"/>
              <a:t>Summary</a:t>
            </a:r>
          </a:p>
        </p:txBody>
      </p:sp>
      <p:sp>
        <p:nvSpPr>
          <p:cNvPr id="3" name="Content Placeholder 2">
            <a:extLst>
              <a:ext uri="{FF2B5EF4-FFF2-40B4-BE49-F238E27FC236}">
                <a16:creationId xmlns:a16="http://schemas.microsoft.com/office/drawing/2014/main" id="{1A8F1B7F-B3A5-4A4E-9024-5BD23B0C3FDB}"/>
              </a:ext>
            </a:extLst>
          </p:cNvPr>
          <p:cNvSpPr>
            <a:spLocks noGrp="1"/>
          </p:cNvSpPr>
          <p:nvPr>
            <p:ph idx="1"/>
          </p:nvPr>
        </p:nvSpPr>
        <p:spPr>
          <a:xfrm>
            <a:off x="3869268" y="864108"/>
            <a:ext cx="7315200" cy="2082292"/>
          </a:xfrm>
        </p:spPr>
        <p:txBody>
          <a:bodyPr anchor="t" anchorCtr="0"/>
          <a:lstStyle/>
          <a:p>
            <a:pPr marL="0" indent="0">
              <a:buNone/>
            </a:pPr>
            <a:r>
              <a:rPr lang="en-GB" sz="1800" dirty="0"/>
              <a:t>It was discovered that two VMs on the network were vulnerable to attack: </a:t>
            </a:r>
          </a:p>
          <a:p>
            <a:r>
              <a:rPr lang="en-GB" sz="1800" dirty="0"/>
              <a:t>Target 1 - 192.168.1.110</a:t>
            </a:r>
          </a:p>
          <a:p>
            <a:r>
              <a:rPr lang="en-GB" sz="1800" dirty="0"/>
              <a:t>Target 2 - 192.168.1.115</a:t>
            </a:r>
          </a:p>
          <a:p>
            <a:pPr marL="0" indent="0">
              <a:buNone/>
            </a:pPr>
            <a:r>
              <a:rPr lang="en-GB" sz="1800" dirty="0"/>
              <a:t>Each VM functions as an Apache web server and has SSH enabled, so ports 80 and 22 are possible ports of entry for attackers. A number of vulnerabilities were found.</a:t>
            </a:r>
          </a:p>
          <a:p>
            <a:pPr marL="0" indent="0">
              <a:buNone/>
            </a:pPr>
            <a:endParaRPr lang="en-AU" dirty="0"/>
          </a:p>
        </p:txBody>
      </p:sp>
      <p:sp>
        <p:nvSpPr>
          <p:cNvPr id="4" name="Footer Placeholder 3">
            <a:extLst>
              <a:ext uri="{FF2B5EF4-FFF2-40B4-BE49-F238E27FC236}">
                <a16:creationId xmlns:a16="http://schemas.microsoft.com/office/drawing/2014/main" id="{55B2F5A2-C19E-459E-AD21-2B0442F150AF}"/>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03BF15DE-852D-4F78-B354-E6380CCAF336}"/>
              </a:ext>
            </a:extLst>
          </p:cNvPr>
          <p:cNvSpPr>
            <a:spLocks noGrp="1"/>
          </p:cNvSpPr>
          <p:nvPr>
            <p:ph type="sldNum" sz="quarter" idx="12"/>
          </p:nvPr>
        </p:nvSpPr>
        <p:spPr/>
        <p:txBody>
          <a:bodyPr/>
          <a:lstStyle/>
          <a:p>
            <a:fld id="{3A98EE3D-8CD1-4C3F-BD1C-C98C9596463C}" type="slidenum">
              <a:rPr lang="en-US" smtClean="0"/>
              <a:t>2</a:t>
            </a:fld>
            <a:endParaRPr lang="en-US" dirty="0"/>
          </a:p>
        </p:txBody>
      </p:sp>
      <p:pic>
        <p:nvPicPr>
          <p:cNvPr id="14" name="Graphic 13" descr="Badge 6 with solid fill">
            <a:extLst>
              <a:ext uri="{FF2B5EF4-FFF2-40B4-BE49-F238E27FC236}">
                <a16:creationId xmlns:a16="http://schemas.microsoft.com/office/drawing/2014/main" id="{16CF0B15-709A-419D-97AA-132C25EE0B5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947410" y="2946400"/>
            <a:ext cx="2148590" cy="2148590"/>
          </a:xfrm>
          <a:prstGeom prst="rect">
            <a:avLst/>
          </a:prstGeom>
        </p:spPr>
      </p:pic>
      <p:pic>
        <p:nvPicPr>
          <p:cNvPr id="16" name="Graphic 15" descr="Badge 4 with solid fill">
            <a:extLst>
              <a:ext uri="{FF2B5EF4-FFF2-40B4-BE49-F238E27FC236}">
                <a16:creationId xmlns:a16="http://schemas.microsoft.com/office/drawing/2014/main" id="{3470CF0B-2BE8-45C8-870A-B18B4B70F7E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676571" y="2979549"/>
            <a:ext cx="2082292" cy="2082292"/>
          </a:xfrm>
          <a:prstGeom prst="rect">
            <a:avLst/>
          </a:prstGeom>
        </p:spPr>
      </p:pic>
      <p:pic>
        <p:nvPicPr>
          <p:cNvPr id="18" name="Graphic 17" descr="Badge with solid fill">
            <a:extLst>
              <a:ext uri="{FF2B5EF4-FFF2-40B4-BE49-F238E27FC236}">
                <a16:creationId xmlns:a16="http://schemas.microsoft.com/office/drawing/2014/main" id="{2C8848B0-09AB-4F2A-913B-E399ED43CF8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339434" y="3012698"/>
            <a:ext cx="2082292" cy="2082292"/>
          </a:xfrm>
          <a:prstGeom prst="rect">
            <a:avLst/>
          </a:prstGeom>
        </p:spPr>
      </p:pic>
      <p:sp>
        <p:nvSpPr>
          <p:cNvPr id="19" name="TextBox 18">
            <a:extLst>
              <a:ext uri="{FF2B5EF4-FFF2-40B4-BE49-F238E27FC236}">
                <a16:creationId xmlns:a16="http://schemas.microsoft.com/office/drawing/2014/main" id="{EBD3E2EC-E059-4BC0-9437-072C6172F621}"/>
              </a:ext>
            </a:extLst>
          </p:cNvPr>
          <p:cNvSpPr txBox="1"/>
          <p:nvPr/>
        </p:nvSpPr>
        <p:spPr>
          <a:xfrm>
            <a:off x="4594139" y="5028692"/>
            <a:ext cx="855132" cy="369332"/>
          </a:xfrm>
          <a:prstGeom prst="rect">
            <a:avLst/>
          </a:prstGeom>
          <a:noFill/>
        </p:spPr>
        <p:txBody>
          <a:bodyPr wrap="square" rtlCol="0">
            <a:spAutoFit/>
          </a:bodyPr>
          <a:lstStyle/>
          <a:p>
            <a:r>
              <a:rPr lang="en-AU" dirty="0"/>
              <a:t>Critical</a:t>
            </a:r>
          </a:p>
        </p:txBody>
      </p:sp>
      <p:sp>
        <p:nvSpPr>
          <p:cNvPr id="20" name="TextBox 19">
            <a:extLst>
              <a:ext uri="{FF2B5EF4-FFF2-40B4-BE49-F238E27FC236}">
                <a16:creationId xmlns:a16="http://schemas.microsoft.com/office/drawing/2014/main" id="{30C4593F-F92C-45CA-82FF-C828FA18022A}"/>
              </a:ext>
            </a:extLst>
          </p:cNvPr>
          <p:cNvSpPr txBox="1"/>
          <p:nvPr/>
        </p:nvSpPr>
        <p:spPr>
          <a:xfrm>
            <a:off x="7394774" y="5028692"/>
            <a:ext cx="645886" cy="369332"/>
          </a:xfrm>
          <a:prstGeom prst="rect">
            <a:avLst/>
          </a:prstGeom>
          <a:noFill/>
        </p:spPr>
        <p:txBody>
          <a:bodyPr wrap="square" rtlCol="0">
            <a:spAutoFit/>
          </a:bodyPr>
          <a:lstStyle/>
          <a:p>
            <a:r>
              <a:rPr lang="en-AU" dirty="0"/>
              <a:t>High</a:t>
            </a:r>
          </a:p>
        </p:txBody>
      </p:sp>
      <p:sp>
        <p:nvSpPr>
          <p:cNvPr id="21" name="TextBox 20">
            <a:extLst>
              <a:ext uri="{FF2B5EF4-FFF2-40B4-BE49-F238E27FC236}">
                <a16:creationId xmlns:a16="http://schemas.microsoft.com/office/drawing/2014/main" id="{513F50A4-9884-4586-AF53-48F131EF099B}"/>
              </a:ext>
            </a:extLst>
          </p:cNvPr>
          <p:cNvSpPr txBox="1"/>
          <p:nvPr/>
        </p:nvSpPr>
        <p:spPr>
          <a:xfrm>
            <a:off x="9861694" y="5028692"/>
            <a:ext cx="1037771" cy="369332"/>
          </a:xfrm>
          <a:prstGeom prst="rect">
            <a:avLst/>
          </a:prstGeom>
          <a:noFill/>
        </p:spPr>
        <p:txBody>
          <a:bodyPr wrap="square" rtlCol="0">
            <a:spAutoFit/>
          </a:bodyPr>
          <a:lstStyle/>
          <a:p>
            <a:r>
              <a:rPr lang="en-AU" dirty="0"/>
              <a:t>Medium</a:t>
            </a:r>
          </a:p>
        </p:txBody>
      </p:sp>
    </p:spTree>
    <p:extLst>
      <p:ext uri="{BB962C8B-B14F-4D97-AF65-F5344CB8AC3E}">
        <p14:creationId xmlns:p14="http://schemas.microsoft.com/office/powerpoint/2010/main" val="23901806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5FD73-3406-4FC8-9ECA-DA6623D1024A}"/>
              </a:ext>
            </a:extLst>
          </p:cNvPr>
          <p:cNvSpPr>
            <a:spLocks noGrp="1"/>
          </p:cNvSpPr>
          <p:nvPr>
            <p:ph type="title"/>
          </p:nvPr>
        </p:nvSpPr>
        <p:spPr>
          <a:xfrm>
            <a:off x="492370" y="516836"/>
            <a:ext cx="3084844" cy="1961086"/>
          </a:xfrm>
        </p:spPr>
        <p:txBody>
          <a:bodyPr>
            <a:normAutofit/>
          </a:bodyPr>
          <a:lstStyle/>
          <a:p>
            <a:r>
              <a:rPr lang="en-AU" sz="4000">
                <a:solidFill>
                  <a:srgbClr val="FFFFFF"/>
                </a:solidFill>
              </a:rPr>
              <a:t>Target 1 Attack (cont.)</a:t>
            </a:r>
          </a:p>
        </p:txBody>
      </p:sp>
      <p:sp>
        <p:nvSpPr>
          <p:cNvPr id="3" name="Content Placeholder 2">
            <a:extLst>
              <a:ext uri="{FF2B5EF4-FFF2-40B4-BE49-F238E27FC236}">
                <a16:creationId xmlns:a16="http://schemas.microsoft.com/office/drawing/2014/main" id="{3948F281-8391-4058-A9E8-E196428E0EDD}"/>
              </a:ext>
            </a:extLst>
          </p:cNvPr>
          <p:cNvSpPr>
            <a:spLocks noGrp="1"/>
          </p:cNvSpPr>
          <p:nvPr>
            <p:ph idx="1"/>
          </p:nvPr>
        </p:nvSpPr>
        <p:spPr>
          <a:xfrm>
            <a:off x="571752" y="2799654"/>
            <a:ext cx="3005462" cy="3189665"/>
          </a:xfrm>
        </p:spPr>
        <p:txBody>
          <a:bodyPr>
            <a:normAutofit/>
          </a:bodyPr>
          <a:lstStyle/>
          <a:p>
            <a:r>
              <a:rPr lang="en-GB" sz="1800" dirty="0">
                <a:solidFill>
                  <a:srgbClr val="FFFFFF"/>
                </a:solidFill>
              </a:rPr>
              <a:t>The user account password hashes could then be exposed</a:t>
            </a:r>
            <a:endParaRPr lang="en-AU" sz="1800" dirty="0">
              <a:solidFill>
                <a:srgbClr val="FFFFFF"/>
              </a:solidFill>
            </a:endParaRPr>
          </a:p>
        </p:txBody>
      </p:sp>
      <p:sp>
        <p:nvSpPr>
          <p:cNvPr id="4" name="Footer Placeholder 3">
            <a:extLst>
              <a:ext uri="{FF2B5EF4-FFF2-40B4-BE49-F238E27FC236}">
                <a16:creationId xmlns:a16="http://schemas.microsoft.com/office/drawing/2014/main" id="{FED664FE-52A7-476D-99B7-961E78B399C5}"/>
              </a:ext>
            </a:extLst>
          </p:cNvPr>
          <p:cNvSpPr>
            <a:spLocks noGrp="1"/>
          </p:cNvSpPr>
          <p:nvPr>
            <p:ph type="ftr" sz="quarter" idx="11"/>
          </p:nvPr>
        </p:nvSpPr>
        <p:spPr>
          <a:xfrm>
            <a:off x="4742017" y="6446838"/>
            <a:ext cx="5941856" cy="365125"/>
          </a:xfrm>
        </p:spPr>
        <p:txBody>
          <a:bodyPr>
            <a:normAutofit/>
          </a:bodyPr>
          <a:lstStyle/>
          <a:p>
            <a:pPr>
              <a:spcAft>
                <a:spcPts val="600"/>
              </a:spcAft>
            </a:pPr>
            <a:r>
              <a:rPr lang="en-GB">
                <a:solidFill>
                  <a:schemeClr val="tx1">
                    <a:lumMod val="85000"/>
                    <a:lumOff val="15000"/>
                  </a:schemeClr>
                </a:solidFill>
              </a:rPr>
              <a:t>Final Engagement - Attack Defence and Analysis of a vulnerable network</a:t>
            </a:r>
            <a:endParaRPr lang="en-US">
              <a:solidFill>
                <a:schemeClr val="tx1">
                  <a:lumMod val="85000"/>
                  <a:lumOff val="15000"/>
                </a:schemeClr>
              </a:solidFill>
            </a:endParaRPr>
          </a:p>
        </p:txBody>
      </p:sp>
      <p:sp>
        <p:nvSpPr>
          <p:cNvPr id="5" name="Slide Number Placeholder 4">
            <a:extLst>
              <a:ext uri="{FF2B5EF4-FFF2-40B4-BE49-F238E27FC236}">
                <a16:creationId xmlns:a16="http://schemas.microsoft.com/office/drawing/2014/main" id="{D08606C5-CDA3-45C5-9AE1-256AB4C38C3A}"/>
              </a:ext>
            </a:extLst>
          </p:cNvPr>
          <p:cNvSpPr>
            <a:spLocks noGrp="1"/>
          </p:cNvSpPr>
          <p:nvPr>
            <p:ph type="sldNum" sz="quarter" idx="12"/>
          </p:nvPr>
        </p:nvSpPr>
        <p:spPr/>
        <p:txBody>
          <a:bodyPr>
            <a:normAutofit/>
          </a:bodyPr>
          <a:lstStyle/>
          <a:p>
            <a:pPr>
              <a:spcAft>
                <a:spcPts val="600"/>
              </a:spcAft>
            </a:pPr>
            <a:fld id="{3A98EE3D-8CD1-4C3F-BD1C-C98C9596463C}" type="slidenum">
              <a:rPr lang="en-US">
                <a:solidFill>
                  <a:schemeClr val="tx1">
                    <a:lumMod val="85000"/>
                    <a:lumOff val="15000"/>
                  </a:schemeClr>
                </a:solidFill>
              </a:rPr>
              <a:pPr>
                <a:spcAft>
                  <a:spcPts val="600"/>
                </a:spcAft>
              </a:pPr>
              <a:t>20</a:t>
            </a:fld>
            <a:endParaRPr lang="en-US">
              <a:solidFill>
                <a:schemeClr val="tx1">
                  <a:lumMod val="85000"/>
                  <a:lumOff val="15000"/>
                </a:schemeClr>
              </a:solidFill>
            </a:endParaRPr>
          </a:p>
        </p:txBody>
      </p:sp>
      <p:pic>
        <p:nvPicPr>
          <p:cNvPr id="7" name="Picture 6" descr="Graphical user interface, text&#10;&#10;Description automatically generated">
            <a:extLst>
              <a:ext uri="{FF2B5EF4-FFF2-40B4-BE49-F238E27FC236}">
                <a16:creationId xmlns:a16="http://schemas.microsoft.com/office/drawing/2014/main" id="{43A331C8-C9BE-4BC3-9CFB-52E8C9FAD42B}"/>
              </a:ext>
            </a:extLst>
          </p:cNvPr>
          <p:cNvPicPr>
            <a:picLocks noChangeAspect="1"/>
          </p:cNvPicPr>
          <p:nvPr/>
        </p:nvPicPr>
        <p:blipFill>
          <a:blip r:embed="rId2"/>
          <a:stretch>
            <a:fillRect/>
          </a:stretch>
        </p:blipFill>
        <p:spPr>
          <a:xfrm>
            <a:off x="3497384" y="718695"/>
            <a:ext cx="8341607" cy="5547167"/>
          </a:xfrm>
          <a:prstGeom prst="rect">
            <a:avLst/>
          </a:prstGeom>
        </p:spPr>
      </p:pic>
    </p:spTree>
    <p:extLst>
      <p:ext uri="{BB962C8B-B14F-4D97-AF65-F5344CB8AC3E}">
        <p14:creationId xmlns:p14="http://schemas.microsoft.com/office/powerpoint/2010/main" val="9853460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22452B-A138-48C2-9C06-CAEFFC649BBC}"/>
              </a:ext>
            </a:extLst>
          </p:cNvPr>
          <p:cNvSpPr>
            <a:spLocks noGrp="1"/>
          </p:cNvSpPr>
          <p:nvPr>
            <p:ph type="title"/>
          </p:nvPr>
        </p:nvSpPr>
        <p:spPr>
          <a:xfrm>
            <a:off x="492370" y="516836"/>
            <a:ext cx="3084844" cy="1961086"/>
          </a:xfrm>
        </p:spPr>
        <p:txBody>
          <a:bodyPr>
            <a:normAutofit/>
          </a:bodyPr>
          <a:lstStyle/>
          <a:p>
            <a:r>
              <a:rPr lang="en-AU" sz="4000">
                <a:solidFill>
                  <a:srgbClr val="FFFFFF"/>
                </a:solidFill>
              </a:rPr>
              <a:t>Target 1 Attack (cont.)</a:t>
            </a:r>
          </a:p>
        </p:txBody>
      </p:sp>
      <p:sp>
        <p:nvSpPr>
          <p:cNvPr id="3" name="Content Placeholder 2">
            <a:extLst>
              <a:ext uri="{FF2B5EF4-FFF2-40B4-BE49-F238E27FC236}">
                <a16:creationId xmlns:a16="http://schemas.microsoft.com/office/drawing/2014/main" id="{BB8BAEC8-0E2D-42BB-A5A0-2650CC229F52}"/>
              </a:ext>
            </a:extLst>
          </p:cNvPr>
          <p:cNvSpPr>
            <a:spLocks noGrp="1"/>
          </p:cNvSpPr>
          <p:nvPr>
            <p:ph idx="1"/>
          </p:nvPr>
        </p:nvSpPr>
        <p:spPr>
          <a:xfrm>
            <a:off x="571752" y="2799654"/>
            <a:ext cx="3005462" cy="3189665"/>
          </a:xfrm>
        </p:spPr>
        <p:txBody>
          <a:bodyPr>
            <a:normAutofit/>
          </a:bodyPr>
          <a:lstStyle/>
          <a:p>
            <a:r>
              <a:rPr lang="en-AU" sz="1800">
                <a:solidFill>
                  <a:srgbClr val="FFFFFF"/>
                </a:solidFill>
              </a:rPr>
              <a:t>Using john the ripper it was possible to crack Steven’s password – pink84</a:t>
            </a:r>
          </a:p>
          <a:p>
            <a:endParaRPr lang="en-AU" sz="1800">
              <a:solidFill>
                <a:srgbClr val="FFFFFF"/>
              </a:solidFill>
            </a:endParaRPr>
          </a:p>
        </p:txBody>
      </p:sp>
      <p:sp>
        <p:nvSpPr>
          <p:cNvPr id="4" name="Footer Placeholder 3">
            <a:extLst>
              <a:ext uri="{FF2B5EF4-FFF2-40B4-BE49-F238E27FC236}">
                <a16:creationId xmlns:a16="http://schemas.microsoft.com/office/drawing/2014/main" id="{A95DFE67-17BB-4457-B781-83DBD88C40F0}"/>
              </a:ext>
            </a:extLst>
          </p:cNvPr>
          <p:cNvSpPr>
            <a:spLocks noGrp="1"/>
          </p:cNvSpPr>
          <p:nvPr>
            <p:ph type="ftr" sz="quarter" idx="11"/>
          </p:nvPr>
        </p:nvSpPr>
        <p:spPr>
          <a:xfrm>
            <a:off x="4742017" y="6446838"/>
            <a:ext cx="5941856" cy="365125"/>
          </a:xfrm>
        </p:spPr>
        <p:txBody>
          <a:bodyPr>
            <a:normAutofit/>
          </a:bodyPr>
          <a:lstStyle/>
          <a:p>
            <a:pPr>
              <a:spcAft>
                <a:spcPts val="600"/>
              </a:spcAft>
            </a:pPr>
            <a:r>
              <a:rPr lang="en-GB">
                <a:solidFill>
                  <a:schemeClr val="tx1">
                    <a:lumMod val="85000"/>
                    <a:lumOff val="15000"/>
                  </a:schemeClr>
                </a:solidFill>
              </a:rPr>
              <a:t>Final Engagement - Attack Defence and Analysis of a vulnerable network</a:t>
            </a:r>
            <a:endParaRPr lang="en-US">
              <a:solidFill>
                <a:schemeClr val="tx1">
                  <a:lumMod val="85000"/>
                  <a:lumOff val="15000"/>
                </a:schemeClr>
              </a:solidFill>
            </a:endParaRPr>
          </a:p>
        </p:txBody>
      </p:sp>
      <p:sp>
        <p:nvSpPr>
          <p:cNvPr id="5" name="Slide Number Placeholder 4">
            <a:extLst>
              <a:ext uri="{FF2B5EF4-FFF2-40B4-BE49-F238E27FC236}">
                <a16:creationId xmlns:a16="http://schemas.microsoft.com/office/drawing/2014/main" id="{0A20FE83-C849-4AB7-916F-5CFBEA31E3F2}"/>
              </a:ext>
            </a:extLst>
          </p:cNvPr>
          <p:cNvSpPr>
            <a:spLocks noGrp="1"/>
          </p:cNvSpPr>
          <p:nvPr>
            <p:ph type="sldNum" sz="quarter" idx="12"/>
          </p:nvPr>
        </p:nvSpPr>
        <p:spPr/>
        <p:txBody>
          <a:bodyPr>
            <a:normAutofit/>
          </a:bodyPr>
          <a:lstStyle/>
          <a:p>
            <a:pPr>
              <a:spcAft>
                <a:spcPts val="600"/>
              </a:spcAft>
            </a:pPr>
            <a:fld id="{3A98EE3D-8CD1-4C3F-BD1C-C98C9596463C}" type="slidenum">
              <a:rPr lang="en-US">
                <a:solidFill>
                  <a:schemeClr val="tx1">
                    <a:lumMod val="85000"/>
                    <a:lumOff val="15000"/>
                  </a:schemeClr>
                </a:solidFill>
              </a:rPr>
              <a:pPr>
                <a:spcAft>
                  <a:spcPts val="600"/>
                </a:spcAft>
              </a:pPr>
              <a:t>21</a:t>
            </a:fld>
            <a:endParaRPr lang="en-US">
              <a:solidFill>
                <a:schemeClr val="tx1">
                  <a:lumMod val="85000"/>
                  <a:lumOff val="15000"/>
                </a:schemeClr>
              </a:solidFill>
            </a:endParaRPr>
          </a:p>
        </p:txBody>
      </p:sp>
      <p:pic>
        <p:nvPicPr>
          <p:cNvPr id="7" name="Picture 6" descr="Graphical user interface, text&#10;&#10;Description automatically generated">
            <a:extLst>
              <a:ext uri="{FF2B5EF4-FFF2-40B4-BE49-F238E27FC236}">
                <a16:creationId xmlns:a16="http://schemas.microsoft.com/office/drawing/2014/main" id="{4170CA29-EE51-4874-B16E-57B2BCE44972}"/>
              </a:ext>
            </a:extLst>
          </p:cNvPr>
          <p:cNvPicPr>
            <a:picLocks noChangeAspect="1"/>
          </p:cNvPicPr>
          <p:nvPr/>
        </p:nvPicPr>
        <p:blipFill>
          <a:blip r:embed="rId2"/>
          <a:stretch>
            <a:fillRect/>
          </a:stretch>
        </p:blipFill>
        <p:spPr>
          <a:xfrm>
            <a:off x="3577214" y="2192317"/>
            <a:ext cx="8403450" cy="2016826"/>
          </a:xfrm>
          <a:prstGeom prst="rect">
            <a:avLst/>
          </a:prstGeom>
        </p:spPr>
      </p:pic>
    </p:spTree>
    <p:extLst>
      <p:ext uri="{BB962C8B-B14F-4D97-AF65-F5344CB8AC3E}">
        <p14:creationId xmlns:p14="http://schemas.microsoft.com/office/powerpoint/2010/main" val="6437099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F16E7-2ABC-47AC-A804-504273155135}"/>
              </a:ext>
            </a:extLst>
          </p:cNvPr>
          <p:cNvSpPr>
            <a:spLocks noGrp="1"/>
          </p:cNvSpPr>
          <p:nvPr>
            <p:ph type="title"/>
          </p:nvPr>
        </p:nvSpPr>
        <p:spPr>
          <a:xfrm>
            <a:off x="492370" y="516836"/>
            <a:ext cx="3084844" cy="1961086"/>
          </a:xfrm>
        </p:spPr>
        <p:txBody>
          <a:bodyPr>
            <a:normAutofit/>
          </a:bodyPr>
          <a:lstStyle/>
          <a:p>
            <a:r>
              <a:rPr lang="en-AU" sz="4000">
                <a:solidFill>
                  <a:srgbClr val="FFFFFF"/>
                </a:solidFill>
              </a:rPr>
              <a:t>Target 1 Attack (cont.)</a:t>
            </a:r>
          </a:p>
        </p:txBody>
      </p:sp>
      <p:sp>
        <p:nvSpPr>
          <p:cNvPr id="3" name="Content Placeholder 2">
            <a:extLst>
              <a:ext uri="{FF2B5EF4-FFF2-40B4-BE49-F238E27FC236}">
                <a16:creationId xmlns:a16="http://schemas.microsoft.com/office/drawing/2014/main" id="{6B608194-8694-4D25-917B-144247C50B25}"/>
              </a:ext>
            </a:extLst>
          </p:cNvPr>
          <p:cNvSpPr>
            <a:spLocks noGrp="1"/>
          </p:cNvSpPr>
          <p:nvPr>
            <p:ph idx="1"/>
          </p:nvPr>
        </p:nvSpPr>
        <p:spPr>
          <a:xfrm>
            <a:off x="571752" y="2799654"/>
            <a:ext cx="3005462" cy="3189665"/>
          </a:xfrm>
        </p:spPr>
        <p:txBody>
          <a:bodyPr>
            <a:normAutofit/>
          </a:bodyPr>
          <a:lstStyle/>
          <a:p>
            <a:r>
              <a:rPr lang="en-AU" sz="1800" dirty="0">
                <a:solidFill>
                  <a:srgbClr val="FFFFFF"/>
                </a:solidFill>
              </a:rPr>
              <a:t>An </a:t>
            </a:r>
            <a:r>
              <a:rPr lang="en-AU" sz="1800" dirty="0" err="1">
                <a:solidFill>
                  <a:srgbClr val="FFFFFF"/>
                </a:solidFill>
              </a:rPr>
              <a:t>ssh</a:t>
            </a:r>
            <a:r>
              <a:rPr lang="en-AU" sz="1800" dirty="0">
                <a:solidFill>
                  <a:srgbClr val="FFFFFF"/>
                </a:solidFill>
              </a:rPr>
              <a:t> connection using stevens credentials was then completed</a:t>
            </a:r>
          </a:p>
        </p:txBody>
      </p:sp>
      <p:sp>
        <p:nvSpPr>
          <p:cNvPr id="4" name="Footer Placeholder 3">
            <a:extLst>
              <a:ext uri="{FF2B5EF4-FFF2-40B4-BE49-F238E27FC236}">
                <a16:creationId xmlns:a16="http://schemas.microsoft.com/office/drawing/2014/main" id="{71FC49BD-3335-4A27-879D-E4BB824ACD10}"/>
              </a:ext>
            </a:extLst>
          </p:cNvPr>
          <p:cNvSpPr>
            <a:spLocks noGrp="1"/>
          </p:cNvSpPr>
          <p:nvPr>
            <p:ph type="ftr" sz="quarter" idx="11"/>
          </p:nvPr>
        </p:nvSpPr>
        <p:spPr>
          <a:xfrm>
            <a:off x="4742017" y="6446838"/>
            <a:ext cx="5941856" cy="365125"/>
          </a:xfrm>
        </p:spPr>
        <p:txBody>
          <a:bodyPr>
            <a:normAutofit/>
          </a:bodyPr>
          <a:lstStyle/>
          <a:p>
            <a:pPr>
              <a:spcAft>
                <a:spcPts val="600"/>
              </a:spcAft>
            </a:pPr>
            <a:r>
              <a:rPr lang="en-GB">
                <a:solidFill>
                  <a:schemeClr val="tx1">
                    <a:lumMod val="85000"/>
                    <a:lumOff val="15000"/>
                  </a:schemeClr>
                </a:solidFill>
              </a:rPr>
              <a:t>Final Engagement - Attack Defence and Analysis of a vulnerable network</a:t>
            </a:r>
            <a:endParaRPr lang="en-US">
              <a:solidFill>
                <a:schemeClr val="tx1">
                  <a:lumMod val="85000"/>
                  <a:lumOff val="15000"/>
                </a:schemeClr>
              </a:solidFill>
            </a:endParaRPr>
          </a:p>
        </p:txBody>
      </p:sp>
      <p:sp>
        <p:nvSpPr>
          <p:cNvPr id="5" name="Slide Number Placeholder 4">
            <a:extLst>
              <a:ext uri="{FF2B5EF4-FFF2-40B4-BE49-F238E27FC236}">
                <a16:creationId xmlns:a16="http://schemas.microsoft.com/office/drawing/2014/main" id="{C444A37F-2FEA-4997-A2C7-97C7A2B083CD}"/>
              </a:ext>
            </a:extLst>
          </p:cNvPr>
          <p:cNvSpPr>
            <a:spLocks noGrp="1"/>
          </p:cNvSpPr>
          <p:nvPr>
            <p:ph type="sldNum" sz="quarter" idx="12"/>
          </p:nvPr>
        </p:nvSpPr>
        <p:spPr/>
        <p:txBody>
          <a:bodyPr>
            <a:normAutofit/>
          </a:bodyPr>
          <a:lstStyle/>
          <a:p>
            <a:pPr>
              <a:spcAft>
                <a:spcPts val="600"/>
              </a:spcAft>
            </a:pPr>
            <a:fld id="{3A98EE3D-8CD1-4C3F-BD1C-C98C9596463C}" type="slidenum">
              <a:rPr lang="en-US">
                <a:solidFill>
                  <a:schemeClr val="tx1">
                    <a:lumMod val="85000"/>
                    <a:lumOff val="15000"/>
                  </a:schemeClr>
                </a:solidFill>
              </a:rPr>
              <a:pPr>
                <a:spcAft>
                  <a:spcPts val="600"/>
                </a:spcAft>
              </a:pPr>
              <a:t>22</a:t>
            </a:fld>
            <a:endParaRPr lang="en-US">
              <a:solidFill>
                <a:schemeClr val="tx1">
                  <a:lumMod val="85000"/>
                  <a:lumOff val="15000"/>
                </a:schemeClr>
              </a:solidFill>
            </a:endParaRPr>
          </a:p>
        </p:txBody>
      </p:sp>
      <p:pic>
        <p:nvPicPr>
          <p:cNvPr id="11" name="Picture 10" descr="Graphical user interface, text&#10;&#10;Description automatically generated">
            <a:extLst>
              <a:ext uri="{FF2B5EF4-FFF2-40B4-BE49-F238E27FC236}">
                <a16:creationId xmlns:a16="http://schemas.microsoft.com/office/drawing/2014/main" id="{B84884AD-0B82-4452-A63D-D13E954E2540}"/>
              </a:ext>
            </a:extLst>
          </p:cNvPr>
          <p:cNvPicPr>
            <a:picLocks noChangeAspect="1"/>
          </p:cNvPicPr>
          <p:nvPr/>
        </p:nvPicPr>
        <p:blipFill>
          <a:blip r:embed="rId2"/>
          <a:stretch>
            <a:fillRect/>
          </a:stretch>
        </p:blipFill>
        <p:spPr>
          <a:xfrm>
            <a:off x="3575621" y="1636964"/>
            <a:ext cx="8589441" cy="3435778"/>
          </a:xfrm>
          <a:prstGeom prst="rect">
            <a:avLst/>
          </a:prstGeom>
        </p:spPr>
      </p:pic>
    </p:spTree>
    <p:extLst>
      <p:ext uri="{BB962C8B-B14F-4D97-AF65-F5344CB8AC3E}">
        <p14:creationId xmlns:p14="http://schemas.microsoft.com/office/powerpoint/2010/main" val="29205659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FF419-22A3-4AEE-9ECB-6479271238B4}"/>
              </a:ext>
            </a:extLst>
          </p:cNvPr>
          <p:cNvSpPr>
            <a:spLocks noGrp="1"/>
          </p:cNvSpPr>
          <p:nvPr>
            <p:ph type="title"/>
          </p:nvPr>
        </p:nvSpPr>
        <p:spPr>
          <a:xfrm>
            <a:off x="492370" y="516836"/>
            <a:ext cx="3084844" cy="1961086"/>
          </a:xfrm>
        </p:spPr>
        <p:txBody>
          <a:bodyPr>
            <a:normAutofit/>
          </a:bodyPr>
          <a:lstStyle/>
          <a:p>
            <a:r>
              <a:rPr lang="en-AU" sz="4000">
                <a:solidFill>
                  <a:srgbClr val="FFFFFF"/>
                </a:solidFill>
              </a:rPr>
              <a:t>Target 1 Attack (cont.)</a:t>
            </a:r>
          </a:p>
        </p:txBody>
      </p:sp>
      <p:sp>
        <p:nvSpPr>
          <p:cNvPr id="16" name="Content Placeholder 15">
            <a:extLst>
              <a:ext uri="{FF2B5EF4-FFF2-40B4-BE49-F238E27FC236}">
                <a16:creationId xmlns:a16="http://schemas.microsoft.com/office/drawing/2014/main" id="{368F5AA8-91C0-4FBD-BD78-9BAC45C1AC3F}"/>
              </a:ext>
            </a:extLst>
          </p:cNvPr>
          <p:cNvSpPr>
            <a:spLocks noGrp="1"/>
          </p:cNvSpPr>
          <p:nvPr>
            <p:ph idx="1"/>
          </p:nvPr>
        </p:nvSpPr>
        <p:spPr>
          <a:xfrm>
            <a:off x="571752" y="2799654"/>
            <a:ext cx="3005462" cy="3189665"/>
          </a:xfrm>
        </p:spPr>
        <p:txBody>
          <a:bodyPr>
            <a:normAutofit/>
          </a:bodyPr>
          <a:lstStyle/>
          <a:p>
            <a:r>
              <a:rPr lang="en-GB" sz="1800" dirty="0">
                <a:solidFill>
                  <a:srgbClr val="FFFFFF"/>
                </a:solidFill>
              </a:rPr>
              <a:t>Escalation to root account was completed using a </a:t>
            </a:r>
            <a:r>
              <a:rPr lang="en-GB" sz="1800" dirty="0" err="1">
                <a:solidFill>
                  <a:srgbClr val="FFFFFF"/>
                </a:solidFill>
              </a:rPr>
              <a:t>sudo</a:t>
            </a:r>
            <a:r>
              <a:rPr lang="en-GB" sz="1800" dirty="0">
                <a:solidFill>
                  <a:srgbClr val="FFFFFF"/>
                </a:solidFill>
              </a:rPr>
              <a:t> python hack.</a:t>
            </a:r>
          </a:p>
          <a:p>
            <a:endParaRPr lang="en-US" sz="1800" dirty="0">
              <a:solidFill>
                <a:srgbClr val="FFFFFF"/>
              </a:solidFill>
            </a:endParaRPr>
          </a:p>
        </p:txBody>
      </p:sp>
      <p:sp>
        <p:nvSpPr>
          <p:cNvPr id="4" name="Footer Placeholder 3">
            <a:extLst>
              <a:ext uri="{FF2B5EF4-FFF2-40B4-BE49-F238E27FC236}">
                <a16:creationId xmlns:a16="http://schemas.microsoft.com/office/drawing/2014/main" id="{A15EC710-D872-44D5-A17E-DA31561D1AD0}"/>
              </a:ext>
            </a:extLst>
          </p:cNvPr>
          <p:cNvSpPr>
            <a:spLocks noGrp="1"/>
          </p:cNvSpPr>
          <p:nvPr>
            <p:ph type="ftr" sz="quarter" idx="11"/>
          </p:nvPr>
        </p:nvSpPr>
        <p:spPr>
          <a:xfrm>
            <a:off x="4742017" y="6446838"/>
            <a:ext cx="5941856" cy="365125"/>
          </a:xfrm>
        </p:spPr>
        <p:txBody>
          <a:bodyPr>
            <a:normAutofit/>
          </a:bodyPr>
          <a:lstStyle/>
          <a:p>
            <a:pPr>
              <a:spcAft>
                <a:spcPts val="600"/>
              </a:spcAft>
            </a:pPr>
            <a:r>
              <a:rPr lang="en-GB">
                <a:solidFill>
                  <a:schemeClr val="tx1">
                    <a:lumMod val="85000"/>
                    <a:lumOff val="15000"/>
                  </a:schemeClr>
                </a:solidFill>
              </a:rPr>
              <a:t>Final Engagement - Attack Defence and Analysis of a vulnerable network</a:t>
            </a:r>
            <a:endParaRPr lang="en-US">
              <a:solidFill>
                <a:schemeClr val="tx1">
                  <a:lumMod val="85000"/>
                  <a:lumOff val="15000"/>
                </a:schemeClr>
              </a:solidFill>
            </a:endParaRPr>
          </a:p>
        </p:txBody>
      </p:sp>
      <p:sp>
        <p:nvSpPr>
          <p:cNvPr id="5" name="Slide Number Placeholder 4">
            <a:extLst>
              <a:ext uri="{FF2B5EF4-FFF2-40B4-BE49-F238E27FC236}">
                <a16:creationId xmlns:a16="http://schemas.microsoft.com/office/drawing/2014/main" id="{0EB9443F-01D7-4DF8-BF28-CEFB3EBF4CC5}"/>
              </a:ext>
            </a:extLst>
          </p:cNvPr>
          <p:cNvSpPr>
            <a:spLocks noGrp="1"/>
          </p:cNvSpPr>
          <p:nvPr>
            <p:ph type="sldNum" sz="quarter" idx="12"/>
          </p:nvPr>
        </p:nvSpPr>
        <p:spPr/>
        <p:txBody>
          <a:bodyPr>
            <a:normAutofit/>
          </a:bodyPr>
          <a:lstStyle/>
          <a:p>
            <a:pPr>
              <a:spcAft>
                <a:spcPts val="600"/>
              </a:spcAft>
            </a:pPr>
            <a:fld id="{3A98EE3D-8CD1-4C3F-BD1C-C98C9596463C}" type="slidenum">
              <a:rPr lang="en-US">
                <a:solidFill>
                  <a:schemeClr val="tx1">
                    <a:lumMod val="85000"/>
                    <a:lumOff val="15000"/>
                  </a:schemeClr>
                </a:solidFill>
              </a:rPr>
              <a:pPr>
                <a:spcAft>
                  <a:spcPts val="600"/>
                </a:spcAft>
              </a:pPr>
              <a:t>23</a:t>
            </a:fld>
            <a:endParaRPr lang="en-US">
              <a:solidFill>
                <a:schemeClr val="tx1">
                  <a:lumMod val="85000"/>
                  <a:lumOff val="15000"/>
                </a:schemeClr>
              </a:solidFill>
            </a:endParaRPr>
          </a:p>
        </p:txBody>
      </p:sp>
      <p:pic>
        <p:nvPicPr>
          <p:cNvPr id="12" name="Content Placeholder 11">
            <a:extLst>
              <a:ext uri="{FF2B5EF4-FFF2-40B4-BE49-F238E27FC236}">
                <a16:creationId xmlns:a16="http://schemas.microsoft.com/office/drawing/2014/main" id="{3E2E0161-5FD3-4B28-9281-B0310F1DC7AC}"/>
              </a:ext>
            </a:extLst>
          </p:cNvPr>
          <p:cNvPicPr>
            <a:picLocks noChangeAspect="1"/>
          </p:cNvPicPr>
          <p:nvPr/>
        </p:nvPicPr>
        <p:blipFill>
          <a:blip r:embed="rId2"/>
          <a:stretch>
            <a:fillRect/>
          </a:stretch>
        </p:blipFill>
        <p:spPr>
          <a:xfrm>
            <a:off x="3526525" y="868681"/>
            <a:ext cx="8372840" cy="5149297"/>
          </a:xfrm>
          <a:prstGeom prst="rect">
            <a:avLst/>
          </a:prstGeom>
        </p:spPr>
      </p:pic>
    </p:spTree>
    <p:extLst>
      <p:ext uri="{BB962C8B-B14F-4D97-AF65-F5344CB8AC3E}">
        <p14:creationId xmlns:p14="http://schemas.microsoft.com/office/powerpoint/2010/main" val="19304005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9DB3D-E4CF-4878-B880-09C2EEF490B3}"/>
              </a:ext>
            </a:extLst>
          </p:cNvPr>
          <p:cNvSpPr>
            <a:spLocks noGrp="1"/>
          </p:cNvSpPr>
          <p:nvPr>
            <p:ph type="title"/>
          </p:nvPr>
        </p:nvSpPr>
        <p:spPr>
          <a:xfrm>
            <a:off x="252919" y="1139371"/>
            <a:ext cx="2816852" cy="1923143"/>
          </a:xfrm>
        </p:spPr>
        <p:txBody>
          <a:bodyPr anchor="t" anchorCtr="0"/>
          <a:lstStyle/>
          <a:p>
            <a:r>
              <a:rPr lang="en-AU" dirty="0"/>
              <a:t>Target 2 Attack</a:t>
            </a:r>
          </a:p>
        </p:txBody>
      </p:sp>
      <p:sp>
        <p:nvSpPr>
          <p:cNvPr id="3" name="Content Placeholder 2">
            <a:extLst>
              <a:ext uri="{FF2B5EF4-FFF2-40B4-BE49-F238E27FC236}">
                <a16:creationId xmlns:a16="http://schemas.microsoft.com/office/drawing/2014/main" id="{FD63EC69-C2C5-465F-90AC-31A6651E8271}"/>
              </a:ext>
            </a:extLst>
          </p:cNvPr>
          <p:cNvSpPr>
            <a:spLocks noGrp="1"/>
          </p:cNvSpPr>
          <p:nvPr>
            <p:ph idx="1"/>
          </p:nvPr>
        </p:nvSpPr>
        <p:spPr>
          <a:xfrm>
            <a:off x="146354" y="2656114"/>
            <a:ext cx="3133875" cy="3328634"/>
          </a:xfrm>
        </p:spPr>
        <p:txBody>
          <a:bodyPr/>
          <a:lstStyle/>
          <a:p>
            <a:r>
              <a:rPr lang="en-AU" dirty="0">
                <a:solidFill>
                  <a:schemeClr val="bg1"/>
                </a:solidFill>
              </a:rPr>
              <a:t>Target 2 was compromised by using a vulnerability to command injection attacks to open a reverse shell</a:t>
            </a:r>
          </a:p>
        </p:txBody>
      </p:sp>
      <p:sp>
        <p:nvSpPr>
          <p:cNvPr id="4" name="Footer Placeholder 3">
            <a:extLst>
              <a:ext uri="{FF2B5EF4-FFF2-40B4-BE49-F238E27FC236}">
                <a16:creationId xmlns:a16="http://schemas.microsoft.com/office/drawing/2014/main" id="{512A277F-62B8-4B9C-832B-83176B6DF644}"/>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0D101DBA-25FD-419D-9B81-4BE17A567A09}"/>
              </a:ext>
            </a:extLst>
          </p:cNvPr>
          <p:cNvSpPr>
            <a:spLocks noGrp="1"/>
          </p:cNvSpPr>
          <p:nvPr>
            <p:ph type="sldNum" sz="quarter" idx="12"/>
          </p:nvPr>
        </p:nvSpPr>
        <p:spPr/>
        <p:txBody>
          <a:bodyPr/>
          <a:lstStyle/>
          <a:p>
            <a:fld id="{3A98EE3D-8CD1-4C3F-BD1C-C98C9596463C}" type="slidenum">
              <a:rPr lang="en-US" smtClean="0"/>
              <a:t>24</a:t>
            </a:fld>
            <a:endParaRPr lang="en-US" dirty="0"/>
          </a:p>
        </p:txBody>
      </p:sp>
      <p:pic>
        <p:nvPicPr>
          <p:cNvPr id="7" name="Picture 6">
            <a:extLst>
              <a:ext uri="{FF2B5EF4-FFF2-40B4-BE49-F238E27FC236}">
                <a16:creationId xmlns:a16="http://schemas.microsoft.com/office/drawing/2014/main" id="{28C9ABD0-A73D-4AE1-AB07-19B93001E699}"/>
              </a:ext>
            </a:extLst>
          </p:cNvPr>
          <p:cNvPicPr>
            <a:picLocks noChangeAspect="1"/>
          </p:cNvPicPr>
          <p:nvPr/>
        </p:nvPicPr>
        <p:blipFill>
          <a:blip r:embed="rId2"/>
          <a:stretch>
            <a:fillRect/>
          </a:stretch>
        </p:blipFill>
        <p:spPr>
          <a:xfrm>
            <a:off x="3176336" y="1139371"/>
            <a:ext cx="8799068" cy="628505"/>
          </a:xfrm>
          <a:prstGeom prst="rect">
            <a:avLst/>
          </a:prstGeom>
        </p:spPr>
      </p:pic>
      <p:pic>
        <p:nvPicPr>
          <p:cNvPr id="9" name="Picture 8">
            <a:extLst>
              <a:ext uri="{FF2B5EF4-FFF2-40B4-BE49-F238E27FC236}">
                <a16:creationId xmlns:a16="http://schemas.microsoft.com/office/drawing/2014/main" id="{60B0E694-55AE-408D-B71B-B1E1D14FC17F}"/>
              </a:ext>
            </a:extLst>
          </p:cNvPr>
          <p:cNvPicPr>
            <a:picLocks noChangeAspect="1"/>
          </p:cNvPicPr>
          <p:nvPr/>
        </p:nvPicPr>
        <p:blipFill>
          <a:blip r:embed="rId3"/>
          <a:stretch>
            <a:fillRect/>
          </a:stretch>
        </p:blipFill>
        <p:spPr>
          <a:xfrm>
            <a:off x="4071682" y="1871570"/>
            <a:ext cx="7008376" cy="4113178"/>
          </a:xfrm>
          <a:prstGeom prst="rect">
            <a:avLst/>
          </a:prstGeom>
        </p:spPr>
      </p:pic>
    </p:spTree>
    <p:extLst>
      <p:ext uri="{BB962C8B-B14F-4D97-AF65-F5344CB8AC3E}">
        <p14:creationId xmlns:p14="http://schemas.microsoft.com/office/powerpoint/2010/main" val="25321474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34404-AF9C-4435-B1B7-906824638B81}"/>
              </a:ext>
            </a:extLst>
          </p:cNvPr>
          <p:cNvSpPr>
            <a:spLocks noGrp="1"/>
          </p:cNvSpPr>
          <p:nvPr>
            <p:ph type="title"/>
          </p:nvPr>
        </p:nvSpPr>
        <p:spPr>
          <a:xfrm>
            <a:off x="252919" y="1123838"/>
            <a:ext cx="2700738" cy="1408906"/>
          </a:xfrm>
        </p:spPr>
        <p:txBody>
          <a:bodyPr anchor="t" anchorCtr="0"/>
          <a:lstStyle/>
          <a:p>
            <a:r>
              <a:rPr lang="en-AU" dirty="0"/>
              <a:t>Target 2 Attack (cont.)</a:t>
            </a:r>
          </a:p>
        </p:txBody>
      </p:sp>
      <p:pic>
        <p:nvPicPr>
          <p:cNvPr id="7" name="Content Placeholder 6" descr="Text&#10;&#10;Description automatically generated">
            <a:extLst>
              <a:ext uri="{FF2B5EF4-FFF2-40B4-BE49-F238E27FC236}">
                <a16:creationId xmlns:a16="http://schemas.microsoft.com/office/drawing/2014/main" id="{8BCDDC6D-18C4-4189-A0B7-299198C32790}"/>
              </a:ext>
            </a:extLst>
          </p:cNvPr>
          <p:cNvPicPr>
            <a:picLocks noGrp="1" noChangeAspect="1"/>
          </p:cNvPicPr>
          <p:nvPr>
            <p:ph idx="1"/>
          </p:nvPr>
        </p:nvPicPr>
        <p:blipFill>
          <a:blip r:embed="rId2"/>
          <a:stretch>
            <a:fillRect/>
          </a:stretch>
        </p:blipFill>
        <p:spPr>
          <a:xfrm>
            <a:off x="3525185" y="891406"/>
            <a:ext cx="8236009" cy="4887302"/>
          </a:xfrm>
        </p:spPr>
      </p:pic>
      <p:sp>
        <p:nvSpPr>
          <p:cNvPr id="4" name="Footer Placeholder 3">
            <a:extLst>
              <a:ext uri="{FF2B5EF4-FFF2-40B4-BE49-F238E27FC236}">
                <a16:creationId xmlns:a16="http://schemas.microsoft.com/office/drawing/2014/main" id="{4732B49D-9AB2-4C06-88FE-0E99AC44EE70}"/>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374B47FC-F853-4E32-B23F-62768E842EF3}"/>
              </a:ext>
            </a:extLst>
          </p:cNvPr>
          <p:cNvSpPr>
            <a:spLocks noGrp="1"/>
          </p:cNvSpPr>
          <p:nvPr>
            <p:ph type="sldNum" sz="quarter" idx="12"/>
          </p:nvPr>
        </p:nvSpPr>
        <p:spPr/>
        <p:txBody>
          <a:bodyPr/>
          <a:lstStyle/>
          <a:p>
            <a:fld id="{3A98EE3D-8CD1-4C3F-BD1C-C98C9596463C}" type="slidenum">
              <a:rPr lang="en-US" smtClean="0"/>
              <a:t>25</a:t>
            </a:fld>
            <a:endParaRPr lang="en-US" dirty="0"/>
          </a:p>
        </p:txBody>
      </p:sp>
      <p:sp>
        <p:nvSpPr>
          <p:cNvPr id="8" name="TextBox 7">
            <a:extLst>
              <a:ext uri="{FF2B5EF4-FFF2-40B4-BE49-F238E27FC236}">
                <a16:creationId xmlns:a16="http://schemas.microsoft.com/office/drawing/2014/main" id="{457818F8-34D0-4C53-B1E1-D577323AC452}"/>
              </a:ext>
            </a:extLst>
          </p:cNvPr>
          <p:cNvSpPr txBox="1"/>
          <p:nvPr/>
        </p:nvSpPr>
        <p:spPr>
          <a:xfrm>
            <a:off x="419725" y="3162925"/>
            <a:ext cx="2533932" cy="1477328"/>
          </a:xfrm>
          <a:prstGeom prst="rect">
            <a:avLst/>
          </a:prstGeom>
          <a:noFill/>
        </p:spPr>
        <p:txBody>
          <a:bodyPr wrap="square" rtlCol="0">
            <a:spAutoFit/>
          </a:bodyPr>
          <a:lstStyle/>
          <a:p>
            <a:r>
              <a:rPr lang="en-AU" dirty="0">
                <a:solidFill>
                  <a:schemeClr val="bg1"/>
                </a:solidFill>
              </a:rPr>
              <a:t>As with Target 1 MYSQL credentials were available and a connection could be made</a:t>
            </a:r>
          </a:p>
        </p:txBody>
      </p:sp>
    </p:spTree>
    <p:extLst>
      <p:ext uri="{BB962C8B-B14F-4D97-AF65-F5344CB8AC3E}">
        <p14:creationId xmlns:p14="http://schemas.microsoft.com/office/powerpoint/2010/main" val="32471849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A116F-9484-4682-84D3-9E728BA4471F}"/>
              </a:ext>
            </a:extLst>
          </p:cNvPr>
          <p:cNvSpPr>
            <a:spLocks noGrp="1"/>
          </p:cNvSpPr>
          <p:nvPr>
            <p:ph type="title"/>
          </p:nvPr>
        </p:nvSpPr>
        <p:spPr>
          <a:xfrm>
            <a:off x="252919" y="516131"/>
            <a:ext cx="2737024" cy="1880620"/>
          </a:xfrm>
        </p:spPr>
        <p:txBody>
          <a:bodyPr/>
          <a:lstStyle/>
          <a:p>
            <a:r>
              <a:rPr lang="en-AU" dirty="0"/>
              <a:t>Target 2 Attack (cont.)</a:t>
            </a:r>
          </a:p>
        </p:txBody>
      </p:sp>
      <p:sp>
        <p:nvSpPr>
          <p:cNvPr id="3" name="Content Placeholder 2">
            <a:extLst>
              <a:ext uri="{FF2B5EF4-FFF2-40B4-BE49-F238E27FC236}">
                <a16:creationId xmlns:a16="http://schemas.microsoft.com/office/drawing/2014/main" id="{CE80E77B-AF2B-4126-A42B-655967F52E7A}"/>
              </a:ext>
            </a:extLst>
          </p:cNvPr>
          <p:cNvSpPr>
            <a:spLocks noGrp="1"/>
          </p:cNvSpPr>
          <p:nvPr>
            <p:ph idx="1"/>
          </p:nvPr>
        </p:nvSpPr>
        <p:spPr>
          <a:xfrm>
            <a:off x="207483" y="2475581"/>
            <a:ext cx="2947481" cy="2769834"/>
          </a:xfrm>
        </p:spPr>
        <p:txBody>
          <a:bodyPr/>
          <a:lstStyle/>
          <a:p>
            <a:r>
              <a:rPr lang="en-AU" dirty="0">
                <a:solidFill>
                  <a:schemeClr val="bg1"/>
                </a:solidFill>
              </a:rPr>
              <a:t>Password hashes could be shown</a:t>
            </a:r>
          </a:p>
        </p:txBody>
      </p:sp>
      <p:sp>
        <p:nvSpPr>
          <p:cNvPr id="4" name="Footer Placeholder 3">
            <a:extLst>
              <a:ext uri="{FF2B5EF4-FFF2-40B4-BE49-F238E27FC236}">
                <a16:creationId xmlns:a16="http://schemas.microsoft.com/office/drawing/2014/main" id="{82F42208-EE42-4B5E-9292-D0DAE085137C}"/>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ECC35AE2-FD00-404E-A455-E53163D99DBC}"/>
              </a:ext>
            </a:extLst>
          </p:cNvPr>
          <p:cNvSpPr>
            <a:spLocks noGrp="1"/>
          </p:cNvSpPr>
          <p:nvPr>
            <p:ph type="sldNum" sz="quarter" idx="12"/>
          </p:nvPr>
        </p:nvSpPr>
        <p:spPr/>
        <p:txBody>
          <a:bodyPr/>
          <a:lstStyle/>
          <a:p>
            <a:fld id="{3A98EE3D-8CD1-4C3F-BD1C-C98C9596463C}" type="slidenum">
              <a:rPr lang="en-US" smtClean="0"/>
              <a:t>26</a:t>
            </a:fld>
            <a:endParaRPr lang="en-US" dirty="0"/>
          </a:p>
        </p:txBody>
      </p:sp>
      <p:pic>
        <p:nvPicPr>
          <p:cNvPr id="7" name="Picture 6" descr="Graphical user interface&#10;&#10;Description automatically generated">
            <a:extLst>
              <a:ext uri="{FF2B5EF4-FFF2-40B4-BE49-F238E27FC236}">
                <a16:creationId xmlns:a16="http://schemas.microsoft.com/office/drawing/2014/main" id="{63AECA43-ACB3-438E-82B3-46931FB57146}"/>
              </a:ext>
            </a:extLst>
          </p:cNvPr>
          <p:cNvPicPr>
            <a:picLocks noChangeAspect="1"/>
          </p:cNvPicPr>
          <p:nvPr/>
        </p:nvPicPr>
        <p:blipFill>
          <a:blip r:embed="rId2"/>
          <a:stretch>
            <a:fillRect/>
          </a:stretch>
        </p:blipFill>
        <p:spPr>
          <a:xfrm>
            <a:off x="3543627" y="2475581"/>
            <a:ext cx="8395454" cy="1993622"/>
          </a:xfrm>
          <a:prstGeom prst="rect">
            <a:avLst/>
          </a:prstGeom>
        </p:spPr>
      </p:pic>
    </p:spTree>
    <p:extLst>
      <p:ext uri="{BB962C8B-B14F-4D97-AF65-F5344CB8AC3E}">
        <p14:creationId xmlns:p14="http://schemas.microsoft.com/office/powerpoint/2010/main" val="42019790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2B01C-CFDA-424C-BC29-479FA791C013}"/>
              </a:ext>
            </a:extLst>
          </p:cNvPr>
          <p:cNvSpPr>
            <a:spLocks noGrp="1"/>
          </p:cNvSpPr>
          <p:nvPr>
            <p:ph type="title"/>
          </p:nvPr>
        </p:nvSpPr>
        <p:spPr>
          <a:xfrm>
            <a:off x="260176" y="790008"/>
            <a:ext cx="2773310" cy="1350849"/>
          </a:xfrm>
        </p:spPr>
        <p:txBody>
          <a:bodyPr/>
          <a:lstStyle/>
          <a:p>
            <a:r>
              <a:rPr lang="en-AU" dirty="0"/>
              <a:t>Target 2 Attack (cont.)</a:t>
            </a:r>
          </a:p>
        </p:txBody>
      </p:sp>
      <p:sp>
        <p:nvSpPr>
          <p:cNvPr id="3" name="Content Placeholder 2">
            <a:extLst>
              <a:ext uri="{FF2B5EF4-FFF2-40B4-BE49-F238E27FC236}">
                <a16:creationId xmlns:a16="http://schemas.microsoft.com/office/drawing/2014/main" id="{C87C3CB3-A21C-465A-A30C-1B90F52E9909}"/>
              </a:ext>
            </a:extLst>
          </p:cNvPr>
          <p:cNvSpPr>
            <a:spLocks noGrp="1"/>
          </p:cNvSpPr>
          <p:nvPr>
            <p:ph idx="1"/>
          </p:nvPr>
        </p:nvSpPr>
        <p:spPr>
          <a:xfrm>
            <a:off x="457265" y="2706915"/>
            <a:ext cx="2364618" cy="3103662"/>
          </a:xfrm>
        </p:spPr>
        <p:txBody>
          <a:bodyPr/>
          <a:lstStyle/>
          <a:p>
            <a:r>
              <a:rPr lang="en-AU" dirty="0">
                <a:solidFill>
                  <a:schemeClr val="bg1"/>
                </a:solidFill>
              </a:rPr>
              <a:t>John the ripper was able to crack user 2 steven</a:t>
            </a:r>
          </a:p>
        </p:txBody>
      </p:sp>
      <p:sp>
        <p:nvSpPr>
          <p:cNvPr id="4" name="Footer Placeholder 3">
            <a:extLst>
              <a:ext uri="{FF2B5EF4-FFF2-40B4-BE49-F238E27FC236}">
                <a16:creationId xmlns:a16="http://schemas.microsoft.com/office/drawing/2014/main" id="{450EE5D6-56F2-49A9-AE07-6E3959DB89CA}"/>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FC247061-9F70-48D2-ADD6-AFDECC5D6026}"/>
              </a:ext>
            </a:extLst>
          </p:cNvPr>
          <p:cNvSpPr>
            <a:spLocks noGrp="1"/>
          </p:cNvSpPr>
          <p:nvPr>
            <p:ph type="sldNum" sz="quarter" idx="12"/>
          </p:nvPr>
        </p:nvSpPr>
        <p:spPr/>
        <p:txBody>
          <a:bodyPr/>
          <a:lstStyle/>
          <a:p>
            <a:fld id="{3A98EE3D-8CD1-4C3F-BD1C-C98C9596463C}" type="slidenum">
              <a:rPr lang="en-US" smtClean="0"/>
              <a:t>27</a:t>
            </a:fld>
            <a:endParaRPr lang="en-US" dirty="0"/>
          </a:p>
        </p:txBody>
      </p:sp>
      <p:pic>
        <p:nvPicPr>
          <p:cNvPr id="7" name="Picture 6" descr="A picture containing text, plaque&#10;&#10;Description automatically generated">
            <a:extLst>
              <a:ext uri="{FF2B5EF4-FFF2-40B4-BE49-F238E27FC236}">
                <a16:creationId xmlns:a16="http://schemas.microsoft.com/office/drawing/2014/main" id="{FFADA4A0-D544-4FEF-9621-934D75E9919B}"/>
              </a:ext>
            </a:extLst>
          </p:cNvPr>
          <p:cNvPicPr>
            <a:picLocks noChangeAspect="1"/>
          </p:cNvPicPr>
          <p:nvPr/>
        </p:nvPicPr>
        <p:blipFill>
          <a:blip r:embed="rId2"/>
          <a:stretch>
            <a:fillRect/>
          </a:stretch>
        </p:blipFill>
        <p:spPr>
          <a:xfrm>
            <a:off x="3360769" y="2438281"/>
            <a:ext cx="8687842" cy="1981438"/>
          </a:xfrm>
          <a:prstGeom prst="rect">
            <a:avLst/>
          </a:prstGeom>
        </p:spPr>
      </p:pic>
    </p:spTree>
    <p:extLst>
      <p:ext uri="{BB962C8B-B14F-4D97-AF65-F5344CB8AC3E}">
        <p14:creationId xmlns:p14="http://schemas.microsoft.com/office/powerpoint/2010/main" val="8231436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565F7-11C4-427A-AD69-13BD4037AA0C}"/>
              </a:ext>
            </a:extLst>
          </p:cNvPr>
          <p:cNvSpPr>
            <a:spLocks noGrp="1"/>
          </p:cNvSpPr>
          <p:nvPr>
            <p:ph type="title"/>
          </p:nvPr>
        </p:nvSpPr>
        <p:spPr>
          <a:xfrm>
            <a:off x="252919" y="572925"/>
            <a:ext cx="2795081" cy="1693197"/>
          </a:xfrm>
        </p:spPr>
        <p:txBody>
          <a:bodyPr/>
          <a:lstStyle/>
          <a:p>
            <a:r>
              <a:rPr lang="en-AU" dirty="0"/>
              <a:t>Target 2 Attack (cont.)</a:t>
            </a:r>
          </a:p>
        </p:txBody>
      </p:sp>
      <p:pic>
        <p:nvPicPr>
          <p:cNvPr id="7" name="Content Placeholder 6" descr="Graphical user interface, text&#10;&#10;Description automatically generated">
            <a:extLst>
              <a:ext uri="{FF2B5EF4-FFF2-40B4-BE49-F238E27FC236}">
                <a16:creationId xmlns:a16="http://schemas.microsoft.com/office/drawing/2014/main" id="{8FED10C5-CB14-4377-920B-D56D27DB018E}"/>
              </a:ext>
            </a:extLst>
          </p:cNvPr>
          <p:cNvPicPr>
            <a:picLocks noGrp="1" noChangeAspect="1"/>
          </p:cNvPicPr>
          <p:nvPr>
            <p:ph idx="1"/>
          </p:nvPr>
        </p:nvPicPr>
        <p:blipFill>
          <a:blip r:embed="rId2"/>
          <a:stretch>
            <a:fillRect/>
          </a:stretch>
        </p:blipFill>
        <p:spPr>
          <a:xfrm>
            <a:off x="3599543" y="764694"/>
            <a:ext cx="7654892" cy="5389363"/>
          </a:xfrm>
        </p:spPr>
      </p:pic>
      <p:sp>
        <p:nvSpPr>
          <p:cNvPr id="4" name="Footer Placeholder 3">
            <a:extLst>
              <a:ext uri="{FF2B5EF4-FFF2-40B4-BE49-F238E27FC236}">
                <a16:creationId xmlns:a16="http://schemas.microsoft.com/office/drawing/2014/main" id="{A4BDA238-EBCD-4E39-818D-07833CF1EEEA}"/>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F1269E51-01FE-42C9-9116-AAE03559B8F3}"/>
              </a:ext>
            </a:extLst>
          </p:cNvPr>
          <p:cNvSpPr>
            <a:spLocks noGrp="1"/>
          </p:cNvSpPr>
          <p:nvPr>
            <p:ph type="sldNum" sz="quarter" idx="12"/>
          </p:nvPr>
        </p:nvSpPr>
        <p:spPr/>
        <p:txBody>
          <a:bodyPr/>
          <a:lstStyle/>
          <a:p>
            <a:fld id="{3A98EE3D-8CD1-4C3F-BD1C-C98C9596463C}" type="slidenum">
              <a:rPr lang="en-US" smtClean="0"/>
              <a:t>28</a:t>
            </a:fld>
            <a:endParaRPr lang="en-US" dirty="0"/>
          </a:p>
        </p:txBody>
      </p:sp>
      <p:sp>
        <p:nvSpPr>
          <p:cNvPr id="8" name="TextBox 7">
            <a:extLst>
              <a:ext uri="{FF2B5EF4-FFF2-40B4-BE49-F238E27FC236}">
                <a16:creationId xmlns:a16="http://schemas.microsoft.com/office/drawing/2014/main" id="{ACD816B8-BF4F-47BF-A917-66DC489631ED}"/>
              </a:ext>
            </a:extLst>
          </p:cNvPr>
          <p:cNvSpPr txBox="1"/>
          <p:nvPr/>
        </p:nvSpPr>
        <p:spPr>
          <a:xfrm>
            <a:off x="406400" y="3135086"/>
            <a:ext cx="2641600" cy="1200329"/>
          </a:xfrm>
          <a:prstGeom prst="rect">
            <a:avLst/>
          </a:prstGeom>
          <a:noFill/>
        </p:spPr>
        <p:txBody>
          <a:bodyPr wrap="square" rtlCol="0">
            <a:spAutoFit/>
          </a:bodyPr>
          <a:lstStyle/>
          <a:p>
            <a:r>
              <a:rPr lang="en-AU" dirty="0">
                <a:solidFill>
                  <a:schemeClr val="bg1"/>
                </a:solidFill>
              </a:rPr>
              <a:t>Navigating to the /vendor folder showed </a:t>
            </a:r>
            <a:r>
              <a:rPr lang="en-AU" dirty="0" err="1">
                <a:solidFill>
                  <a:schemeClr val="bg1"/>
                </a:solidFill>
              </a:rPr>
              <a:t>phpmailer</a:t>
            </a:r>
            <a:r>
              <a:rPr lang="en-AU" dirty="0">
                <a:solidFill>
                  <a:schemeClr val="bg1"/>
                </a:solidFill>
              </a:rPr>
              <a:t>. The /VERSION folder shows version 5.2.16</a:t>
            </a:r>
          </a:p>
        </p:txBody>
      </p:sp>
    </p:spTree>
    <p:extLst>
      <p:ext uri="{BB962C8B-B14F-4D97-AF65-F5344CB8AC3E}">
        <p14:creationId xmlns:p14="http://schemas.microsoft.com/office/powerpoint/2010/main" val="7322743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E970C-F62F-4497-A2AC-617F47CF5775}"/>
              </a:ext>
            </a:extLst>
          </p:cNvPr>
          <p:cNvSpPr>
            <a:spLocks noGrp="1"/>
          </p:cNvSpPr>
          <p:nvPr>
            <p:ph type="title"/>
          </p:nvPr>
        </p:nvSpPr>
        <p:spPr>
          <a:xfrm>
            <a:off x="252919" y="419580"/>
            <a:ext cx="2700422" cy="1954454"/>
          </a:xfrm>
        </p:spPr>
        <p:txBody>
          <a:bodyPr/>
          <a:lstStyle/>
          <a:p>
            <a:r>
              <a:rPr lang="en-AU" dirty="0"/>
              <a:t>Target 2 Attack (cont.)</a:t>
            </a:r>
          </a:p>
        </p:txBody>
      </p:sp>
      <p:sp>
        <p:nvSpPr>
          <p:cNvPr id="3" name="Content Placeholder 2">
            <a:extLst>
              <a:ext uri="{FF2B5EF4-FFF2-40B4-BE49-F238E27FC236}">
                <a16:creationId xmlns:a16="http://schemas.microsoft.com/office/drawing/2014/main" id="{75897E32-C50F-4514-AA24-8C38058045AC}"/>
              </a:ext>
            </a:extLst>
          </p:cNvPr>
          <p:cNvSpPr>
            <a:spLocks noGrp="1"/>
          </p:cNvSpPr>
          <p:nvPr>
            <p:ph idx="1"/>
          </p:nvPr>
        </p:nvSpPr>
        <p:spPr>
          <a:xfrm>
            <a:off x="252919" y="2924944"/>
            <a:ext cx="2700423" cy="2861021"/>
          </a:xfrm>
        </p:spPr>
        <p:txBody>
          <a:bodyPr/>
          <a:lstStyle/>
          <a:p>
            <a:r>
              <a:rPr lang="en-AU" dirty="0">
                <a:solidFill>
                  <a:schemeClr val="bg1"/>
                </a:solidFill>
              </a:rPr>
              <a:t>Searchsploit exposed a number of vulnerabilities</a:t>
            </a:r>
          </a:p>
        </p:txBody>
      </p:sp>
      <p:sp>
        <p:nvSpPr>
          <p:cNvPr id="4" name="Footer Placeholder 3">
            <a:extLst>
              <a:ext uri="{FF2B5EF4-FFF2-40B4-BE49-F238E27FC236}">
                <a16:creationId xmlns:a16="http://schemas.microsoft.com/office/drawing/2014/main" id="{F9F9B4A9-2BDF-43CE-8082-47FAC7DE6DA8}"/>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27A27931-9882-4F8E-96B5-24FA5499E536}"/>
              </a:ext>
            </a:extLst>
          </p:cNvPr>
          <p:cNvSpPr>
            <a:spLocks noGrp="1"/>
          </p:cNvSpPr>
          <p:nvPr>
            <p:ph type="sldNum" sz="quarter" idx="12"/>
          </p:nvPr>
        </p:nvSpPr>
        <p:spPr/>
        <p:txBody>
          <a:bodyPr/>
          <a:lstStyle/>
          <a:p>
            <a:fld id="{3A98EE3D-8CD1-4C3F-BD1C-C98C9596463C}" type="slidenum">
              <a:rPr lang="en-US" smtClean="0"/>
              <a:t>29</a:t>
            </a:fld>
            <a:endParaRPr lang="en-US" dirty="0"/>
          </a:p>
        </p:txBody>
      </p:sp>
      <p:pic>
        <p:nvPicPr>
          <p:cNvPr id="7" name="Picture 6" descr="A picture containing text, electronics, screenshot, computer&#10;&#10;Description automatically generated">
            <a:extLst>
              <a:ext uri="{FF2B5EF4-FFF2-40B4-BE49-F238E27FC236}">
                <a16:creationId xmlns:a16="http://schemas.microsoft.com/office/drawing/2014/main" id="{5E3817D4-4B66-4B4B-9855-51FEE450F6D3}"/>
              </a:ext>
            </a:extLst>
          </p:cNvPr>
          <p:cNvPicPr>
            <a:picLocks noChangeAspect="1"/>
          </p:cNvPicPr>
          <p:nvPr/>
        </p:nvPicPr>
        <p:blipFill>
          <a:blip r:embed="rId2"/>
          <a:stretch>
            <a:fillRect/>
          </a:stretch>
        </p:blipFill>
        <p:spPr>
          <a:xfrm>
            <a:off x="3333209" y="2309467"/>
            <a:ext cx="8605872" cy="2239065"/>
          </a:xfrm>
          <a:prstGeom prst="rect">
            <a:avLst/>
          </a:prstGeom>
        </p:spPr>
      </p:pic>
    </p:spTree>
    <p:extLst>
      <p:ext uri="{BB962C8B-B14F-4D97-AF65-F5344CB8AC3E}">
        <p14:creationId xmlns:p14="http://schemas.microsoft.com/office/powerpoint/2010/main" val="4011397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9CB22-CD52-4374-8D00-9A62129FBABF}"/>
              </a:ext>
            </a:extLst>
          </p:cNvPr>
          <p:cNvSpPr>
            <a:spLocks noGrp="1"/>
          </p:cNvSpPr>
          <p:nvPr>
            <p:ph type="title"/>
          </p:nvPr>
        </p:nvSpPr>
        <p:spPr>
          <a:xfrm>
            <a:off x="402771" y="739570"/>
            <a:ext cx="3690257" cy="1450757"/>
          </a:xfrm>
        </p:spPr>
        <p:txBody>
          <a:bodyPr vert="horz" lIns="91440" tIns="45720" rIns="91440" bIns="45720" rtlCol="0" anchor="b">
            <a:normAutofit/>
          </a:bodyPr>
          <a:lstStyle/>
          <a:p>
            <a:r>
              <a:rPr lang="en-US" sz="4800" dirty="0"/>
              <a:t>Network Topology</a:t>
            </a:r>
          </a:p>
        </p:txBody>
      </p:sp>
      <p:pic>
        <p:nvPicPr>
          <p:cNvPr id="7" name="Content Placeholder 6" descr="A picture containing text, map, indoor&#10;&#10;Description automatically generated">
            <a:extLst>
              <a:ext uri="{FF2B5EF4-FFF2-40B4-BE49-F238E27FC236}">
                <a16:creationId xmlns:a16="http://schemas.microsoft.com/office/drawing/2014/main" id="{F6DD30EC-85A4-4915-A7E8-5851870D91A8}"/>
              </a:ext>
            </a:extLst>
          </p:cNvPr>
          <p:cNvPicPr>
            <a:picLocks noGrp="1" noChangeAspect="1"/>
          </p:cNvPicPr>
          <p:nvPr>
            <p:ph idx="1"/>
          </p:nvPr>
        </p:nvPicPr>
        <p:blipFill rotWithShape="1">
          <a:blip r:embed="rId2"/>
          <a:srcRect l="397" r="9889"/>
          <a:stretch/>
        </p:blipFill>
        <p:spPr>
          <a:xfrm>
            <a:off x="4169230" y="771797"/>
            <a:ext cx="6909801" cy="5314406"/>
          </a:xfrm>
          <a:prstGeom prst="rect">
            <a:avLst/>
          </a:prstGeom>
        </p:spPr>
      </p:pic>
      <p:sp>
        <p:nvSpPr>
          <p:cNvPr id="4" name="Footer Placeholder 3">
            <a:extLst>
              <a:ext uri="{FF2B5EF4-FFF2-40B4-BE49-F238E27FC236}">
                <a16:creationId xmlns:a16="http://schemas.microsoft.com/office/drawing/2014/main" id="{5AA1E16E-1161-4CD7-A1BB-AEDA35000BF4}"/>
              </a:ext>
            </a:extLst>
          </p:cNvPr>
          <p:cNvSpPr>
            <a:spLocks noGrp="1"/>
          </p:cNvSpPr>
          <p:nvPr>
            <p:ph type="ftr" sz="quarter" idx="11"/>
          </p:nvPr>
        </p:nvSpPr>
        <p:spPr/>
        <p:txBody>
          <a:bodyPr vert="horz" lIns="91440" tIns="45720" rIns="91440" bIns="45720" rtlCol="0" anchor="ctr">
            <a:normAutofit/>
          </a:bodyPr>
          <a:lstStyle/>
          <a:p>
            <a:pPr>
              <a:spcAft>
                <a:spcPts val="600"/>
              </a:spcAft>
            </a:pPr>
            <a:r>
              <a:rPr lang="en-US" kern="1200" cap="all" baseline="0">
                <a:solidFill>
                  <a:srgbClr val="FFFFFF"/>
                </a:solidFill>
                <a:latin typeface="+mn-lt"/>
                <a:ea typeface="+mn-ea"/>
                <a:cs typeface="+mn-cs"/>
              </a:rPr>
              <a:t>Final Engagement - Attack Defence and Analysis of a vulnerable network</a:t>
            </a:r>
          </a:p>
        </p:txBody>
      </p:sp>
      <p:sp>
        <p:nvSpPr>
          <p:cNvPr id="5" name="Slide Number Placeholder 4">
            <a:extLst>
              <a:ext uri="{FF2B5EF4-FFF2-40B4-BE49-F238E27FC236}">
                <a16:creationId xmlns:a16="http://schemas.microsoft.com/office/drawing/2014/main" id="{CF411CF5-CAA7-4058-A2B0-8A5A2C2E980B}"/>
              </a:ext>
            </a:extLst>
          </p:cNvPr>
          <p:cNvSpPr>
            <a:spLocks noGrp="1"/>
          </p:cNvSpPr>
          <p:nvPr>
            <p:ph type="sldNum" sz="quarter" idx="12"/>
          </p:nvPr>
        </p:nvSpPr>
        <p:spPr/>
        <p:txBody>
          <a:bodyPr vert="horz" lIns="91440" tIns="45720" rIns="91440" bIns="45720" rtlCol="0" anchor="ctr">
            <a:normAutofit/>
          </a:bodyPr>
          <a:lstStyle/>
          <a:p>
            <a:pPr>
              <a:spcAft>
                <a:spcPts val="600"/>
              </a:spcAft>
            </a:pPr>
            <a:fld id="{3A98EE3D-8CD1-4C3F-BD1C-C98C9596463C}" type="slidenum">
              <a:rPr lang="en-US" sz="1050" smtClean="0"/>
              <a:pPr>
                <a:spcAft>
                  <a:spcPts val="600"/>
                </a:spcAft>
              </a:pPr>
              <a:t>3</a:t>
            </a:fld>
            <a:endParaRPr lang="en-US" sz="1050"/>
          </a:p>
        </p:txBody>
      </p:sp>
      <p:sp>
        <p:nvSpPr>
          <p:cNvPr id="8" name="TextBox 7">
            <a:extLst>
              <a:ext uri="{FF2B5EF4-FFF2-40B4-BE49-F238E27FC236}">
                <a16:creationId xmlns:a16="http://schemas.microsoft.com/office/drawing/2014/main" id="{ABE97B29-DC8A-4BCF-9FEA-C85FA6A0862D}"/>
              </a:ext>
            </a:extLst>
          </p:cNvPr>
          <p:cNvSpPr txBox="1"/>
          <p:nvPr/>
        </p:nvSpPr>
        <p:spPr>
          <a:xfrm>
            <a:off x="179011" y="2460474"/>
            <a:ext cx="3690257" cy="3461658"/>
          </a:xfrm>
          <a:prstGeom prst="rect">
            <a:avLst/>
          </a:prstGeom>
        </p:spPr>
        <p:txBody>
          <a:bodyPr vert="horz" lIns="0" tIns="45720" rIns="0" bIns="45720" rtlCol="0">
            <a:normAutofit/>
          </a:bodyPr>
          <a:lstStyle/>
          <a:p>
            <a:pPr>
              <a:lnSpc>
                <a:spcPct val="90000"/>
              </a:lnSpc>
              <a:spcAft>
                <a:spcPts val="600"/>
              </a:spcAft>
              <a:buFont typeface="Calibri" panose="020F0502020204030204" pitchFamily="34" charset="0"/>
            </a:pPr>
            <a:r>
              <a:rPr lang="en-US" sz="1400" b="1" dirty="0">
                <a:solidFill>
                  <a:schemeClr val="bg1">
                    <a:lumMod val="95000"/>
                  </a:schemeClr>
                </a:solidFill>
              </a:rPr>
              <a:t>Network Address range: 192.168.1.0/24</a:t>
            </a:r>
          </a:p>
          <a:p>
            <a:pPr>
              <a:lnSpc>
                <a:spcPct val="90000"/>
              </a:lnSpc>
              <a:spcAft>
                <a:spcPts val="600"/>
              </a:spcAft>
              <a:buFont typeface="Calibri" panose="020F0502020204030204" pitchFamily="34" charset="0"/>
            </a:pPr>
            <a:endParaRPr lang="en-US" sz="1400" b="1" dirty="0">
              <a:solidFill>
                <a:schemeClr val="bg1">
                  <a:lumMod val="95000"/>
                </a:schemeClr>
              </a:solidFill>
            </a:endParaRPr>
          </a:p>
          <a:p>
            <a:pPr>
              <a:lnSpc>
                <a:spcPct val="90000"/>
              </a:lnSpc>
              <a:spcAft>
                <a:spcPts val="600"/>
              </a:spcAft>
              <a:buFont typeface="Calibri" panose="020F0502020204030204" pitchFamily="34" charset="0"/>
            </a:pPr>
            <a:r>
              <a:rPr lang="en-US" sz="1400" b="1" dirty="0">
                <a:solidFill>
                  <a:schemeClr val="bg1">
                    <a:lumMod val="95000"/>
                  </a:schemeClr>
                </a:solidFill>
              </a:rPr>
              <a:t>Machines</a:t>
            </a:r>
          </a:p>
          <a:p>
            <a:pPr>
              <a:lnSpc>
                <a:spcPct val="90000"/>
              </a:lnSpc>
              <a:spcAft>
                <a:spcPts val="600"/>
              </a:spcAft>
              <a:buFont typeface="Calibri" panose="020F0502020204030204" pitchFamily="34" charset="0"/>
            </a:pPr>
            <a:r>
              <a:rPr lang="en-US" sz="1400" b="1" dirty="0">
                <a:solidFill>
                  <a:schemeClr val="bg1">
                    <a:lumMod val="95000"/>
                  </a:schemeClr>
                </a:solidFill>
              </a:rPr>
              <a:t>VM Host Server (Windows 10) 192.168.1.1</a:t>
            </a:r>
          </a:p>
          <a:p>
            <a:pPr>
              <a:lnSpc>
                <a:spcPct val="90000"/>
              </a:lnSpc>
              <a:spcAft>
                <a:spcPts val="600"/>
              </a:spcAft>
              <a:buFont typeface="Calibri" panose="020F0502020204030204" pitchFamily="34" charset="0"/>
            </a:pPr>
            <a:endParaRPr lang="en-US" sz="1400" b="1" dirty="0">
              <a:solidFill>
                <a:schemeClr val="bg1">
                  <a:lumMod val="95000"/>
                </a:schemeClr>
              </a:solidFill>
            </a:endParaRPr>
          </a:p>
          <a:p>
            <a:pPr>
              <a:lnSpc>
                <a:spcPct val="90000"/>
              </a:lnSpc>
              <a:spcAft>
                <a:spcPts val="600"/>
              </a:spcAft>
              <a:buFont typeface="Calibri" panose="020F0502020204030204" pitchFamily="34" charset="0"/>
            </a:pPr>
            <a:r>
              <a:rPr lang="en-US" sz="1400" b="1" dirty="0">
                <a:solidFill>
                  <a:schemeClr val="bg1">
                    <a:lumMod val="95000"/>
                  </a:schemeClr>
                </a:solidFill>
              </a:rPr>
              <a:t>Attack PC – Kali (Linux) 192.168.1.90</a:t>
            </a:r>
          </a:p>
          <a:p>
            <a:pPr>
              <a:lnSpc>
                <a:spcPct val="90000"/>
              </a:lnSpc>
              <a:spcAft>
                <a:spcPts val="600"/>
              </a:spcAft>
              <a:buFont typeface="Calibri" panose="020F0502020204030204" pitchFamily="34" charset="0"/>
            </a:pPr>
            <a:endParaRPr lang="en-US" sz="1400" b="1" dirty="0">
              <a:solidFill>
                <a:schemeClr val="bg1">
                  <a:lumMod val="95000"/>
                </a:schemeClr>
              </a:solidFill>
            </a:endParaRPr>
          </a:p>
          <a:p>
            <a:pPr>
              <a:lnSpc>
                <a:spcPct val="90000"/>
              </a:lnSpc>
              <a:spcAft>
                <a:spcPts val="600"/>
              </a:spcAft>
              <a:buFont typeface="Calibri" panose="020F0502020204030204" pitchFamily="34" charset="0"/>
            </a:pPr>
            <a:r>
              <a:rPr lang="en-US" sz="1400" b="1" dirty="0">
                <a:solidFill>
                  <a:schemeClr val="bg1">
                    <a:lumMod val="95000"/>
                  </a:schemeClr>
                </a:solidFill>
              </a:rPr>
              <a:t>Log Server – ELK (Linux) 192.168.1.100</a:t>
            </a:r>
          </a:p>
          <a:p>
            <a:pPr>
              <a:lnSpc>
                <a:spcPct val="90000"/>
              </a:lnSpc>
              <a:spcAft>
                <a:spcPts val="600"/>
              </a:spcAft>
              <a:buFont typeface="Calibri" panose="020F0502020204030204" pitchFamily="34" charset="0"/>
            </a:pPr>
            <a:endParaRPr lang="en-US" sz="1400" b="1" dirty="0">
              <a:solidFill>
                <a:schemeClr val="bg1">
                  <a:lumMod val="95000"/>
                </a:schemeClr>
              </a:solidFill>
            </a:endParaRPr>
          </a:p>
          <a:p>
            <a:pPr>
              <a:lnSpc>
                <a:spcPct val="90000"/>
              </a:lnSpc>
              <a:spcAft>
                <a:spcPts val="600"/>
              </a:spcAft>
              <a:buFont typeface="Calibri" panose="020F0502020204030204" pitchFamily="34" charset="0"/>
            </a:pPr>
            <a:r>
              <a:rPr lang="en-US" sz="1400" b="1" dirty="0">
                <a:solidFill>
                  <a:schemeClr val="bg1">
                    <a:lumMod val="95000"/>
                  </a:schemeClr>
                </a:solidFill>
              </a:rPr>
              <a:t>Target 1 (Linux) 192.168.1.110</a:t>
            </a:r>
          </a:p>
          <a:p>
            <a:pPr>
              <a:lnSpc>
                <a:spcPct val="90000"/>
              </a:lnSpc>
              <a:spcAft>
                <a:spcPts val="600"/>
              </a:spcAft>
              <a:buFont typeface="Calibri" panose="020F0502020204030204" pitchFamily="34" charset="0"/>
            </a:pPr>
            <a:endParaRPr lang="en-US" sz="1400" b="1" dirty="0">
              <a:solidFill>
                <a:schemeClr val="bg1">
                  <a:lumMod val="95000"/>
                </a:schemeClr>
              </a:solidFill>
            </a:endParaRPr>
          </a:p>
          <a:p>
            <a:pPr>
              <a:lnSpc>
                <a:spcPct val="90000"/>
              </a:lnSpc>
              <a:spcAft>
                <a:spcPts val="600"/>
              </a:spcAft>
              <a:buFont typeface="Calibri" panose="020F0502020204030204" pitchFamily="34" charset="0"/>
            </a:pPr>
            <a:r>
              <a:rPr lang="en-US" sz="1400" b="1" dirty="0">
                <a:solidFill>
                  <a:schemeClr val="bg1">
                    <a:lumMod val="95000"/>
                  </a:schemeClr>
                </a:solidFill>
              </a:rPr>
              <a:t>Target 2 (Linux) 192.168.1.115</a:t>
            </a:r>
          </a:p>
          <a:p>
            <a:pPr>
              <a:lnSpc>
                <a:spcPct val="90000"/>
              </a:lnSpc>
              <a:spcAft>
                <a:spcPts val="600"/>
              </a:spcAft>
              <a:buFont typeface="Calibri" panose="020F0502020204030204" pitchFamily="34" charset="0"/>
            </a:pPr>
            <a:endParaRPr lang="en-US" sz="700" dirty="0">
              <a:solidFill>
                <a:schemeClr val="tx1">
                  <a:lumMod val="75000"/>
                  <a:lumOff val="25000"/>
                </a:schemeClr>
              </a:solidFill>
            </a:endParaRPr>
          </a:p>
          <a:p>
            <a:pPr>
              <a:lnSpc>
                <a:spcPct val="90000"/>
              </a:lnSpc>
              <a:spcAft>
                <a:spcPts val="600"/>
              </a:spcAft>
              <a:buFont typeface="Calibri" panose="020F0502020204030204" pitchFamily="34" charset="0"/>
            </a:pPr>
            <a:endParaRPr lang="en-US" sz="700" dirty="0">
              <a:solidFill>
                <a:schemeClr val="tx1">
                  <a:lumMod val="75000"/>
                  <a:lumOff val="25000"/>
                </a:schemeClr>
              </a:solidFill>
            </a:endParaRPr>
          </a:p>
        </p:txBody>
      </p:sp>
    </p:spTree>
    <p:extLst>
      <p:ext uri="{BB962C8B-B14F-4D97-AF65-F5344CB8AC3E}">
        <p14:creationId xmlns:p14="http://schemas.microsoft.com/office/powerpoint/2010/main" val="16128239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084B5-C578-4FCE-9B61-992667242AA4}"/>
              </a:ext>
            </a:extLst>
          </p:cNvPr>
          <p:cNvSpPr>
            <a:spLocks noGrp="1"/>
          </p:cNvSpPr>
          <p:nvPr>
            <p:ph type="title"/>
          </p:nvPr>
        </p:nvSpPr>
        <p:spPr/>
        <p:txBody>
          <a:bodyPr/>
          <a:lstStyle/>
          <a:p>
            <a:r>
              <a:rPr lang="en-AU" dirty="0"/>
              <a:t>Vulnerabilities, Mitigation and Hardening</a:t>
            </a:r>
          </a:p>
        </p:txBody>
      </p:sp>
      <p:pic>
        <p:nvPicPr>
          <p:cNvPr id="7" name="Content Placeholder 6" descr="CPU with binary numbers and blueprint">
            <a:extLst>
              <a:ext uri="{FF2B5EF4-FFF2-40B4-BE49-F238E27FC236}">
                <a16:creationId xmlns:a16="http://schemas.microsoft.com/office/drawing/2014/main" id="{43552284-A6BE-494A-82D5-1B4A8679238C}"/>
              </a:ext>
            </a:extLst>
          </p:cNvPr>
          <p:cNvPicPr>
            <a:picLocks noGrp="1" noChangeAspect="1"/>
          </p:cNvPicPr>
          <p:nvPr>
            <p:ph idx="1"/>
          </p:nvPr>
        </p:nvPicPr>
        <p:blipFill>
          <a:blip r:embed="rId2"/>
          <a:stretch>
            <a:fillRect/>
          </a:stretch>
        </p:blipFill>
        <p:spPr>
          <a:xfrm>
            <a:off x="3541765" y="1013809"/>
            <a:ext cx="8055149" cy="4821237"/>
          </a:xfrm>
        </p:spPr>
      </p:pic>
      <p:sp>
        <p:nvSpPr>
          <p:cNvPr id="4" name="Footer Placeholder 3">
            <a:extLst>
              <a:ext uri="{FF2B5EF4-FFF2-40B4-BE49-F238E27FC236}">
                <a16:creationId xmlns:a16="http://schemas.microsoft.com/office/drawing/2014/main" id="{F4D5A6F2-6EF0-40F3-B7AB-18029921F645}"/>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B330E634-867B-4117-8791-622D281532EC}"/>
              </a:ext>
            </a:extLst>
          </p:cNvPr>
          <p:cNvSpPr>
            <a:spLocks noGrp="1"/>
          </p:cNvSpPr>
          <p:nvPr>
            <p:ph type="sldNum" sz="quarter" idx="12"/>
          </p:nvPr>
        </p:nvSpPr>
        <p:spPr/>
        <p:txBody>
          <a:bodyPr/>
          <a:lstStyle/>
          <a:p>
            <a:fld id="{3A98EE3D-8CD1-4C3F-BD1C-C98C9596463C}" type="slidenum">
              <a:rPr lang="en-US" smtClean="0"/>
              <a:t>30</a:t>
            </a:fld>
            <a:endParaRPr lang="en-US" dirty="0"/>
          </a:p>
        </p:txBody>
      </p:sp>
    </p:spTree>
    <p:extLst>
      <p:ext uri="{BB962C8B-B14F-4D97-AF65-F5344CB8AC3E}">
        <p14:creationId xmlns:p14="http://schemas.microsoft.com/office/powerpoint/2010/main" val="29055952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D39C0-0F67-4C54-B2E1-F6ED5994CB82}"/>
              </a:ext>
            </a:extLst>
          </p:cNvPr>
          <p:cNvSpPr>
            <a:spLocks noGrp="1"/>
          </p:cNvSpPr>
          <p:nvPr>
            <p:ph type="title"/>
          </p:nvPr>
        </p:nvSpPr>
        <p:spPr/>
        <p:txBody>
          <a:bodyPr>
            <a:normAutofit/>
          </a:bodyPr>
          <a:lstStyle/>
          <a:p>
            <a:r>
              <a:rPr lang="en-GB" dirty="0"/>
              <a:t>Vulnerability:</a:t>
            </a:r>
            <a:br>
              <a:rPr lang="en-GB" dirty="0"/>
            </a:br>
            <a:br>
              <a:rPr lang="en-GB" dirty="0"/>
            </a:br>
            <a:r>
              <a:rPr lang="en-GB" dirty="0"/>
              <a:t>Open SSH version 6.7p1</a:t>
            </a:r>
            <a:br>
              <a:rPr lang="en-GB" dirty="0"/>
            </a:br>
            <a:endParaRPr lang="en-GB" dirty="0"/>
          </a:p>
        </p:txBody>
      </p:sp>
      <p:sp>
        <p:nvSpPr>
          <p:cNvPr id="3" name="Content Placeholder 2">
            <a:extLst>
              <a:ext uri="{FF2B5EF4-FFF2-40B4-BE49-F238E27FC236}">
                <a16:creationId xmlns:a16="http://schemas.microsoft.com/office/drawing/2014/main" id="{EEDADF70-3A6C-4533-B881-FBD45B528F45}"/>
              </a:ext>
            </a:extLst>
          </p:cNvPr>
          <p:cNvSpPr>
            <a:spLocks noGrp="1"/>
          </p:cNvSpPr>
          <p:nvPr>
            <p:ph idx="1"/>
          </p:nvPr>
        </p:nvSpPr>
        <p:spPr>
          <a:xfrm>
            <a:off x="3869268" y="586626"/>
            <a:ext cx="7315200" cy="6134849"/>
          </a:xfrm>
        </p:spPr>
        <p:txBody>
          <a:bodyPr/>
          <a:lstStyle/>
          <a:p>
            <a:pPr marL="0" indent="0">
              <a:buNone/>
            </a:pPr>
            <a:r>
              <a:rPr lang="en-GB" b="1" dirty="0"/>
              <a:t>CVE-2016-6210:</a:t>
            </a:r>
            <a:endParaRPr lang="en-GB" dirty="0"/>
          </a:p>
          <a:p>
            <a:pPr marL="0" indent="0">
              <a:buNone/>
            </a:pPr>
            <a:r>
              <a:rPr lang="en-GB" b="1" dirty="0"/>
              <a:t>Rating: </a:t>
            </a:r>
            <a:r>
              <a:rPr lang="en-GB" b="1" dirty="0">
                <a:solidFill>
                  <a:schemeClr val="accent2"/>
                </a:solidFill>
              </a:rPr>
              <a:t>5.9 Medium</a:t>
            </a:r>
            <a:endParaRPr lang="en-GB" b="1" dirty="0"/>
          </a:p>
          <a:p>
            <a:pPr marL="0" indent="0">
              <a:buNone/>
            </a:pPr>
            <a:endParaRPr lang="en-GB" b="1" dirty="0"/>
          </a:p>
          <a:p>
            <a:pPr marL="0" indent="0">
              <a:buNone/>
            </a:pPr>
            <a:r>
              <a:rPr lang="en-GB" b="1" dirty="0"/>
              <a:t>CVE-2016-6515: </a:t>
            </a:r>
          </a:p>
          <a:p>
            <a:pPr marL="0" indent="0">
              <a:buNone/>
            </a:pPr>
            <a:r>
              <a:rPr lang="en-GB" b="1" dirty="0"/>
              <a:t>Rating</a:t>
            </a:r>
            <a:r>
              <a:rPr lang="en-GB" dirty="0"/>
              <a:t>: </a:t>
            </a:r>
            <a:r>
              <a:rPr lang="en-GB" b="1" dirty="0">
                <a:solidFill>
                  <a:srgbClr val="FF0000"/>
                </a:solidFill>
              </a:rPr>
              <a:t>7.5 High</a:t>
            </a:r>
          </a:p>
          <a:p>
            <a:pPr marL="0" indent="0">
              <a:buNone/>
            </a:pPr>
            <a:endParaRPr lang="en-GB" b="1" dirty="0"/>
          </a:p>
          <a:p>
            <a:pPr marL="0" indent="0">
              <a:buNone/>
            </a:pPr>
            <a:r>
              <a:rPr lang="en-GB" b="1" dirty="0"/>
              <a:t>CVE-2015-8325: </a:t>
            </a:r>
          </a:p>
          <a:p>
            <a:pPr marL="0" indent="0">
              <a:buNone/>
            </a:pPr>
            <a:r>
              <a:rPr lang="en-GB" b="1" dirty="0"/>
              <a:t>Rating: </a:t>
            </a:r>
            <a:r>
              <a:rPr lang="en-GB" b="1" dirty="0">
                <a:solidFill>
                  <a:srgbClr val="FF0000"/>
                </a:solidFill>
              </a:rPr>
              <a:t>7.8 High</a:t>
            </a:r>
          </a:p>
          <a:p>
            <a:pPr marL="0" indent="0">
              <a:buNone/>
            </a:pPr>
            <a:endParaRPr lang="en-GB" b="1" dirty="0"/>
          </a:p>
          <a:p>
            <a:pPr marL="0" indent="0">
              <a:buNone/>
            </a:pPr>
            <a:r>
              <a:rPr lang="en-GB" b="1" dirty="0"/>
              <a:t>CVE-2015-5600: </a:t>
            </a:r>
          </a:p>
          <a:p>
            <a:pPr marL="0" indent="0">
              <a:buNone/>
            </a:pPr>
            <a:r>
              <a:rPr lang="en-GB" b="1" dirty="0"/>
              <a:t>Rating: N/A</a:t>
            </a:r>
          </a:p>
          <a:p>
            <a:pPr marL="0" marR="0" lvl="0" indent="0" algn="l" defTabSz="914400" rtl="0" eaLnBrk="1" fontAlgn="auto" latinLnBrk="0" hangingPunct="1">
              <a:lnSpc>
                <a:spcPct val="90000"/>
              </a:lnSpc>
              <a:spcBef>
                <a:spcPts val="1200"/>
              </a:spcBef>
              <a:spcAft>
                <a:spcPts val="0"/>
              </a:spcAft>
              <a:buClr>
                <a:srgbClr val="40BAD2"/>
              </a:buClr>
              <a:buSzTx/>
              <a:buFont typeface="Wingdings 2" pitchFamily="18" charset="2"/>
              <a:buNone/>
              <a:tabLst/>
              <a:defRPr/>
            </a:pPr>
            <a:endParaRPr kumimoji="0" lang="en-GB" b="1" i="0" u="none" strike="noStrike" kern="1200" cap="none" spc="0" normalizeH="0" baseline="0" noProof="0" dirty="0">
              <a:ln>
                <a:noFill/>
              </a:ln>
              <a:solidFill>
                <a:srgbClr val="000000">
                  <a:lumMod val="65000"/>
                  <a:lumOff val="35000"/>
                </a:srgbClr>
              </a:solidFill>
              <a:effectLst/>
              <a:uLnTx/>
              <a:uFillTx/>
              <a:latin typeface="Corbel" panose="020B0503020204020204"/>
              <a:ea typeface="+mn-ea"/>
              <a:cs typeface="+mn-cs"/>
            </a:endParaRPr>
          </a:p>
          <a:p>
            <a:pPr marL="0" marR="0" lvl="0" indent="0" algn="l" defTabSz="914400" rtl="0" eaLnBrk="1" fontAlgn="auto" latinLnBrk="0" hangingPunct="1">
              <a:lnSpc>
                <a:spcPct val="90000"/>
              </a:lnSpc>
              <a:spcBef>
                <a:spcPts val="1200"/>
              </a:spcBef>
              <a:spcAft>
                <a:spcPts val="0"/>
              </a:spcAft>
              <a:buClr>
                <a:srgbClr val="40BAD2"/>
              </a:buClr>
              <a:buSzTx/>
              <a:buFont typeface="Wingdings 2" pitchFamily="18" charset="2"/>
              <a:buNone/>
              <a:tabLst/>
              <a:defRPr/>
            </a:pPr>
            <a:r>
              <a:rPr kumimoji="0" lang="en-GB" b="1" i="0" u="none" strike="noStrike" kern="1200" cap="none" spc="0" normalizeH="0" baseline="0" noProof="0" dirty="0">
                <a:ln>
                  <a:noFill/>
                </a:ln>
                <a:solidFill>
                  <a:srgbClr val="000000">
                    <a:lumMod val="65000"/>
                    <a:lumOff val="35000"/>
                  </a:srgbClr>
                </a:solidFill>
                <a:effectLst/>
                <a:uLnTx/>
                <a:uFillTx/>
                <a:latin typeface="Corbel" panose="020B0503020204020204"/>
                <a:ea typeface="+mn-ea"/>
                <a:cs typeface="+mn-cs"/>
              </a:rPr>
              <a:t>Mitigation: </a:t>
            </a:r>
            <a:r>
              <a:rPr kumimoji="0" lang="en-GB" b="0" i="0" u="none" strike="noStrike" kern="1200" cap="none" spc="0" normalizeH="0" baseline="0" noProof="0" dirty="0">
                <a:ln>
                  <a:noFill/>
                </a:ln>
                <a:solidFill>
                  <a:srgbClr val="000000">
                    <a:lumMod val="65000"/>
                    <a:lumOff val="35000"/>
                  </a:srgbClr>
                </a:solidFill>
                <a:effectLst/>
                <a:uLnTx/>
                <a:uFillTx/>
                <a:latin typeface="Corbel" panose="020B0503020204020204"/>
                <a:ea typeface="+mn-ea"/>
                <a:cs typeface="+mn-cs"/>
              </a:rPr>
              <a:t>Upgrade OpenSSH to version 7.3 or later</a:t>
            </a:r>
          </a:p>
          <a:p>
            <a:pPr marL="0" indent="0">
              <a:buNone/>
            </a:pPr>
            <a:endParaRPr lang="en-AU" sz="1800" dirty="0"/>
          </a:p>
        </p:txBody>
      </p:sp>
      <p:sp>
        <p:nvSpPr>
          <p:cNvPr id="4" name="Footer Placeholder 3">
            <a:extLst>
              <a:ext uri="{FF2B5EF4-FFF2-40B4-BE49-F238E27FC236}">
                <a16:creationId xmlns:a16="http://schemas.microsoft.com/office/drawing/2014/main" id="{C352C9F9-CCDC-404B-9E80-D4B3ACFEFB5C}"/>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918BD2AD-9FB5-4B7A-BDF2-C2312D822ABE}"/>
              </a:ext>
            </a:extLst>
          </p:cNvPr>
          <p:cNvSpPr>
            <a:spLocks noGrp="1"/>
          </p:cNvSpPr>
          <p:nvPr>
            <p:ph type="sldNum" sz="quarter" idx="12"/>
          </p:nvPr>
        </p:nvSpPr>
        <p:spPr/>
        <p:txBody>
          <a:bodyPr/>
          <a:lstStyle/>
          <a:p>
            <a:fld id="{3A98EE3D-8CD1-4C3F-BD1C-C98C9596463C}" type="slidenum">
              <a:rPr lang="en-US" smtClean="0"/>
              <a:t>31</a:t>
            </a:fld>
            <a:endParaRPr lang="en-US" dirty="0"/>
          </a:p>
        </p:txBody>
      </p:sp>
    </p:spTree>
    <p:extLst>
      <p:ext uri="{BB962C8B-B14F-4D97-AF65-F5344CB8AC3E}">
        <p14:creationId xmlns:p14="http://schemas.microsoft.com/office/powerpoint/2010/main" val="27342855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D39C0-0F67-4C54-B2E1-F6ED5994CB82}"/>
              </a:ext>
            </a:extLst>
          </p:cNvPr>
          <p:cNvSpPr>
            <a:spLocks noGrp="1"/>
          </p:cNvSpPr>
          <p:nvPr>
            <p:ph type="title"/>
          </p:nvPr>
        </p:nvSpPr>
        <p:spPr/>
        <p:txBody>
          <a:bodyPr>
            <a:normAutofit/>
          </a:bodyPr>
          <a:lstStyle/>
          <a:p>
            <a:r>
              <a:rPr lang="en-GB" dirty="0"/>
              <a:t>Vulnerability:</a:t>
            </a:r>
            <a:br>
              <a:rPr lang="en-GB" dirty="0"/>
            </a:br>
            <a:br>
              <a:rPr lang="en-GB" dirty="0"/>
            </a:br>
            <a:r>
              <a:rPr lang="en-GB" dirty="0"/>
              <a:t>SSH General Hardening</a:t>
            </a:r>
            <a:br>
              <a:rPr lang="en-GB" dirty="0"/>
            </a:br>
            <a:endParaRPr lang="en-GB" dirty="0"/>
          </a:p>
        </p:txBody>
      </p:sp>
      <p:sp>
        <p:nvSpPr>
          <p:cNvPr id="3" name="Content Placeholder 2">
            <a:extLst>
              <a:ext uri="{FF2B5EF4-FFF2-40B4-BE49-F238E27FC236}">
                <a16:creationId xmlns:a16="http://schemas.microsoft.com/office/drawing/2014/main" id="{EEDADF70-3A6C-4533-B881-FBD45B528F45}"/>
              </a:ext>
            </a:extLst>
          </p:cNvPr>
          <p:cNvSpPr>
            <a:spLocks noGrp="1"/>
          </p:cNvSpPr>
          <p:nvPr>
            <p:ph idx="1"/>
          </p:nvPr>
        </p:nvSpPr>
        <p:spPr>
          <a:xfrm>
            <a:off x="3869268" y="221501"/>
            <a:ext cx="7315200" cy="6134849"/>
          </a:xfrm>
        </p:spPr>
        <p:txBody>
          <a:bodyPr/>
          <a:lstStyle/>
          <a:p>
            <a:pPr marL="0" indent="0">
              <a:buNone/>
            </a:pPr>
            <a:r>
              <a:rPr lang="en-AU" sz="1800" b="1" dirty="0"/>
              <a:t>General security mitigation for SSH:</a:t>
            </a:r>
          </a:p>
          <a:p>
            <a:r>
              <a:rPr lang="en-AU" sz="1800" dirty="0"/>
              <a:t>Disable empty passwords</a:t>
            </a:r>
          </a:p>
          <a:p>
            <a:r>
              <a:rPr lang="en-AU" sz="1800" dirty="0"/>
              <a:t>Limit max authentication attempts</a:t>
            </a:r>
          </a:p>
          <a:p>
            <a:r>
              <a:rPr lang="en-AU" sz="1800" dirty="0"/>
              <a:t>Disable Root Login</a:t>
            </a:r>
          </a:p>
          <a:p>
            <a:r>
              <a:rPr lang="en-GB" sz="1800" dirty="0"/>
              <a:t>Strong passwords/passphrase for </a:t>
            </a:r>
            <a:r>
              <a:rPr lang="en-GB" sz="1800" dirty="0" err="1"/>
              <a:t>ssh</a:t>
            </a:r>
            <a:r>
              <a:rPr lang="en-GB" sz="1800" dirty="0"/>
              <a:t> users and keys</a:t>
            </a:r>
          </a:p>
          <a:p>
            <a:r>
              <a:rPr lang="en-AU" sz="1800" dirty="0"/>
              <a:t>Keep SSH updated</a:t>
            </a:r>
          </a:p>
        </p:txBody>
      </p:sp>
      <p:sp>
        <p:nvSpPr>
          <p:cNvPr id="4" name="Footer Placeholder 3">
            <a:extLst>
              <a:ext uri="{FF2B5EF4-FFF2-40B4-BE49-F238E27FC236}">
                <a16:creationId xmlns:a16="http://schemas.microsoft.com/office/drawing/2014/main" id="{C352C9F9-CCDC-404B-9E80-D4B3ACFEFB5C}"/>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918BD2AD-9FB5-4B7A-BDF2-C2312D822ABE}"/>
              </a:ext>
            </a:extLst>
          </p:cNvPr>
          <p:cNvSpPr>
            <a:spLocks noGrp="1"/>
          </p:cNvSpPr>
          <p:nvPr>
            <p:ph type="sldNum" sz="quarter" idx="12"/>
          </p:nvPr>
        </p:nvSpPr>
        <p:spPr/>
        <p:txBody>
          <a:bodyPr/>
          <a:lstStyle/>
          <a:p>
            <a:fld id="{3A98EE3D-8CD1-4C3F-BD1C-C98C9596463C}" type="slidenum">
              <a:rPr lang="en-US" smtClean="0"/>
              <a:t>32</a:t>
            </a:fld>
            <a:endParaRPr lang="en-US" dirty="0"/>
          </a:p>
        </p:txBody>
      </p:sp>
    </p:spTree>
    <p:extLst>
      <p:ext uri="{BB962C8B-B14F-4D97-AF65-F5344CB8AC3E}">
        <p14:creationId xmlns:p14="http://schemas.microsoft.com/office/powerpoint/2010/main" val="29335617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FC8CE-4CE4-4D11-83C2-99962F31BE7F}"/>
              </a:ext>
            </a:extLst>
          </p:cNvPr>
          <p:cNvSpPr>
            <a:spLocks noGrp="1"/>
          </p:cNvSpPr>
          <p:nvPr>
            <p:ph type="title"/>
          </p:nvPr>
        </p:nvSpPr>
        <p:spPr/>
        <p:txBody>
          <a:bodyPr/>
          <a:lstStyle/>
          <a:p>
            <a:r>
              <a:rPr lang="en-AU" dirty="0"/>
              <a:t>Vulnerability:</a:t>
            </a:r>
            <a:br>
              <a:rPr lang="en-AU" dirty="0"/>
            </a:br>
            <a:br>
              <a:rPr lang="en-AU" dirty="0"/>
            </a:br>
            <a:r>
              <a:rPr lang="en-AU" dirty="0"/>
              <a:t>Apache version 2.4.10</a:t>
            </a:r>
            <a:br>
              <a:rPr lang="en-AU" dirty="0"/>
            </a:br>
            <a:endParaRPr lang="en-AU" dirty="0"/>
          </a:p>
        </p:txBody>
      </p:sp>
      <p:sp>
        <p:nvSpPr>
          <p:cNvPr id="3" name="Content Placeholder 2">
            <a:extLst>
              <a:ext uri="{FF2B5EF4-FFF2-40B4-BE49-F238E27FC236}">
                <a16:creationId xmlns:a16="http://schemas.microsoft.com/office/drawing/2014/main" id="{78AD6CA1-F3F0-4CAE-B9E9-02DE6748E95D}"/>
              </a:ext>
            </a:extLst>
          </p:cNvPr>
          <p:cNvSpPr>
            <a:spLocks noGrp="1"/>
          </p:cNvSpPr>
          <p:nvPr>
            <p:ph idx="1"/>
          </p:nvPr>
        </p:nvSpPr>
        <p:spPr>
          <a:xfrm>
            <a:off x="3721600" y="829207"/>
            <a:ext cx="7315200" cy="5666696"/>
          </a:xfrm>
        </p:spPr>
        <p:txBody>
          <a:bodyPr/>
          <a:lstStyle/>
          <a:p>
            <a:pPr marL="0" indent="0">
              <a:buNone/>
            </a:pPr>
            <a:r>
              <a:rPr kumimoji="0" lang="en-AU" b="1" i="0" u="none" strike="noStrike" kern="1200" cap="none" spc="0" normalizeH="0" baseline="0" noProof="0" dirty="0">
                <a:ln>
                  <a:noFill/>
                </a:ln>
                <a:solidFill>
                  <a:srgbClr val="000000">
                    <a:lumMod val="65000"/>
                    <a:lumOff val="35000"/>
                  </a:srgbClr>
                </a:solidFill>
                <a:effectLst/>
                <a:uLnTx/>
                <a:uFillTx/>
                <a:latin typeface="Abadi" panose="020B0604020104020204" pitchFamily="34" charset="0"/>
                <a:ea typeface="+mn-ea"/>
                <a:cs typeface="+mn-cs"/>
              </a:rPr>
              <a:t>CVE-2017-7679:</a:t>
            </a:r>
            <a:endParaRPr lang="en-GB" b="0" i="0" dirty="0">
              <a:solidFill>
                <a:srgbClr val="333333"/>
              </a:solidFill>
              <a:effectLst/>
              <a:latin typeface="Source Sans Pro" panose="020B0503030403020204" pitchFamily="34" charset="0"/>
            </a:endParaRPr>
          </a:p>
          <a:p>
            <a:pPr marL="0" indent="0">
              <a:buNone/>
            </a:pPr>
            <a:r>
              <a:rPr kumimoji="0" lang="en-GB" b="1" u="none" strike="noStrike" kern="1200" cap="none" spc="0" normalizeH="0" baseline="0" noProof="0" dirty="0">
                <a:ln>
                  <a:noFill/>
                </a:ln>
                <a:solidFill>
                  <a:srgbClr val="333333"/>
                </a:solidFill>
                <a:uLnTx/>
                <a:uFillTx/>
                <a:latin typeface="Source Sans Pro" panose="020B0503030403020204" pitchFamily="34" charset="0"/>
                <a:ea typeface="+mn-ea"/>
                <a:cs typeface="+mn-cs"/>
              </a:rPr>
              <a:t>Rating</a:t>
            </a:r>
            <a:r>
              <a:rPr lang="en-GB" b="1" dirty="0">
                <a:solidFill>
                  <a:srgbClr val="333333"/>
                </a:solidFill>
                <a:latin typeface="Source Sans Pro" panose="020B0503030403020204" pitchFamily="34" charset="0"/>
              </a:rPr>
              <a:t>: </a:t>
            </a:r>
            <a:r>
              <a:rPr lang="en-GB" b="1" dirty="0">
                <a:solidFill>
                  <a:srgbClr val="C00000"/>
                </a:solidFill>
                <a:latin typeface="Source Sans Pro" panose="020B0503030403020204" pitchFamily="34" charset="0"/>
              </a:rPr>
              <a:t>9.8 CRITICAL</a:t>
            </a:r>
          </a:p>
          <a:p>
            <a:pPr marL="0" indent="0">
              <a:buNone/>
            </a:pPr>
            <a:endParaRPr kumimoji="0" lang="en-AU" b="1" i="0" u="none" strike="noStrike" kern="1200" cap="none" spc="0" normalizeH="0" baseline="0" noProof="0" dirty="0">
              <a:ln>
                <a:noFill/>
              </a:ln>
              <a:solidFill>
                <a:srgbClr val="000000">
                  <a:lumMod val="65000"/>
                  <a:lumOff val="35000"/>
                </a:srgbClr>
              </a:solidFill>
              <a:effectLst/>
              <a:uLnTx/>
              <a:uFillTx/>
              <a:latin typeface="Abadi" panose="020B0604020104020204" pitchFamily="34" charset="0"/>
              <a:ea typeface="+mn-ea"/>
              <a:cs typeface="+mn-cs"/>
            </a:endParaRPr>
          </a:p>
          <a:p>
            <a:pPr marL="0" indent="0">
              <a:buNone/>
            </a:pPr>
            <a:r>
              <a:rPr kumimoji="0" lang="en-AU" b="1" i="0" u="none" strike="noStrike" kern="1200" cap="none" spc="0" normalizeH="0" baseline="0" noProof="0" dirty="0">
                <a:ln>
                  <a:noFill/>
                </a:ln>
                <a:solidFill>
                  <a:srgbClr val="000000">
                    <a:lumMod val="65000"/>
                    <a:lumOff val="35000"/>
                  </a:srgbClr>
                </a:solidFill>
                <a:effectLst/>
                <a:uLnTx/>
                <a:uFillTx/>
                <a:latin typeface="Abadi" panose="020B0604020104020204" pitchFamily="34" charset="0"/>
                <a:ea typeface="+mn-ea"/>
                <a:cs typeface="+mn-cs"/>
              </a:rPr>
              <a:t>CVE-2017-7668: </a:t>
            </a:r>
          </a:p>
          <a:p>
            <a:pPr marL="0" indent="0">
              <a:buNone/>
            </a:pPr>
            <a:r>
              <a:rPr kumimoji="0" lang="en-GB" b="1" i="0" u="none" strike="noStrike" kern="1200" cap="none" spc="0" normalizeH="0" baseline="0" noProof="0" dirty="0">
                <a:ln>
                  <a:noFill/>
                </a:ln>
                <a:solidFill>
                  <a:srgbClr val="333333"/>
                </a:solidFill>
                <a:effectLst/>
                <a:uLnTx/>
                <a:uFillTx/>
                <a:latin typeface="Source Sans Pro" panose="020B0503030403020204" pitchFamily="34" charset="0"/>
                <a:ea typeface="+mn-ea"/>
                <a:cs typeface="+mn-cs"/>
              </a:rPr>
              <a:t>Rating: </a:t>
            </a:r>
            <a:r>
              <a:rPr kumimoji="0" lang="en-GB" b="1" i="0" u="none" strike="noStrike" kern="1200" cap="none" spc="0" normalizeH="0" baseline="0" noProof="0" dirty="0">
                <a:ln>
                  <a:noFill/>
                </a:ln>
                <a:solidFill>
                  <a:srgbClr val="C00000"/>
                </a:solidFill>
                <a:effectLst/>
                <a:uLnTx/>
                <a:uFillTx/>
                <a:latin typeface="Source Sans Pro" panose="020B0503030403020204" pitchFamily="34" charset="0"/>
                <a:ea typeface="+mn-ea"/>
                <a:cs typeface="+mn-cs"/>
              </a:rPr>
              <a:t>9.8 CRITICAL</a:t>
            </a:r>
          </a:p>
          <a:p>
            <a:pPr marL="0" indent="0">
              <a:buNone/>
            </a:pPr>
            <a:endParaRPr kumimoji="0" lang="en-AU" b="1" i="0" u="none" strike="noStrike" kern="1200" cap="none" spc="0" normalizeH="0" baseline="0" noProof="0" dirty="0">
              <a:ln>
                <a:noFill/>
              </a:ln>
              <a:solidFill>
                <a:srgbClr val="000000">
                  <a:lumMod val="65000"/>
                  <a:lumOff val="35000"/>
                </a:srgbClr>
              </a:solidFill>
              <a:effectLst/>
              <a:uLnTx/>
              <a:uFillTx/>
              <a:latin typeface="Abadi" panose="020B0604020104020204" pitchFamily="34" charset="0"/>
              <a:ea typeface="+mn-ea"/>
              <a:cs typeface="+mn-cs"/>
            </a:endParaRPr>
          </a:p>
          <a:p>
            <a:pPr marL="0" indent="0">
              <a:buNone/>
            </a:pPr>
            <a:r>
              <a:rPr kumimoji="0" lang="en-AU" b="1" i="0" u="none" strike="noStrike" kern="1200" cap="none" spc="0" normalizeH="0" baseline="0" noProof="0" dirty="0">
                <a:ln>
                  <a:noFill/>
                </a:ln>
                <a:solidFill>
                  <a:srgbClr val="000000">
                    <a:lumMod val="65000"/>
                    <a:lumOff val="35000"/>
                  </a:srgbClr>
                </a:solidFill>
                <a:effectLst/>
                <a:uLnTx/>
                <a:uFillTx/>
                <a:latin typeface="Abadi" panose="020B0604020104020204" pitchFamily="34" charset="0"/>
                <a:ea typeface="+mn-ea"/>
                <a:cs typeface="+mn-cs"/>
              </a:rPr>
              <a:t>CVE-2017-3169: </a:t>
            </a:r>
          </a:p>
          <a:p>
            <a:pPr marL="0" indent="0">
              <a:buNone/>
            </a:pPr>
            <a:r>
              <a:rPr kumimoji="0" lang="en-GB" b="1" i="0" u="none" strike="noStrike" kern="1200" cap="none" spc="0" normalizeH="0" baseline="0" noProof="0" dirty="0">
                <a:ln>
                  <a:noFill/>
                </a:ln>
                <a:solidFill>
                  <a:srgbClr val="333333"/>
                </a:solidFill>
                <a:effectLst/>
                <a:uLnTx/>
                <a:uFillTx/>
                <a:latin typeface="Source Sans Pro" panose="020B0503030403020204" pitchFamily="34" charset="0"/>
                <a:ea typeface="+mn-ea"/>
                <a:cs typeface="+mn-cs"/>
              </a:rPr>
              <a:t>Rating: </a:t>
            </a:r>
            <a:r>
              <a:rPr kumimoji="0" lang="en-GB" b="1" i="0" u="none" strike="noStrike" kern="1200" cap="none" spc="0" normalizeH="0" baseline="0" noProof="0" dirty="0">
                <a:ln>
                  <a:noFill/>
                </a:ln>
                <a:solidFill>
                  <a:srgbClr val="C00000"/>
                </a:solidFill>
                <a:effectLst/>
                <a:uLnTx/>
                <a:uFillTx/>
                <a:latin typeface="Source Sans Pro" panose="020B0503030403020204" pitchFamily="34" charset="0"/>
                <a:ea typeface="+mn-ea"/>
                <a:cs typeface="+mn-cs"/>
              </a:rPr>
              <a:t>9.8 CRITICAL</a:t>
            </a:r>
          </a:p>
          <a:p>
            <a:pPr marL="0" indent="0">
              <a:buNone/>
            </a:pPr>
            <a:endParaRPr kumimoji="0" lang="en-AU" b="1" i="0" u="none" strike="noStrike" kern="1200" cap="none" spc="0" normalizeH="0" baseline="0" noProof="0" dirty="0">
              <a:ln>
                <a:noFill/>
              </a:ln>
              <a:solidFill>
                <a:srgbClr val="000000">
                  <a:lumMod val="65000"/>
                  <a:lumOff val="35000"/>
                </a:srgbClr>
              </a:solidFill>
              <a:effectLst/>
              <a:uLnTx/>
              <a:uFillTx/>
              <a:latin typeface="Abadi" panose="020B0604020104020204" pitchFamily="34" charset="0"/>
              <a:ea typeface="+mn-ea"/>
              <a:cs typeface="+mn-cs"/>
            </a:endParaRPr>
          </a:p>
          <a:p>
            <a:pPr marL="0" indent="0">
              <a:buNone/>
            </a:pPr>
            <a:r>
              <a:rPr kumimoji="0" lang="en-AU" b="1" i="0" u="none" strike="noStrike" kern="1200" cap="none" spc="0" normalizeH="0" baseline="0" noProof="0" dirty="0">
                <a:ln>
                  <a:noFill/>
                </a:ln>
                <a:solidFill>
                  <a:srgbClr val="000000">
                    <a:lumMod val="65000"/>
                    <a:lumOff val="35000"/>
                  </a:srgbClr>
                </a:solidFill>
                <a:effectLst/>
                <a:uLnTx/>
                <a:uFillTx/>
                <a:latin typeface="Abadi" panose="020B0604020104020204" pitchFamily="34" charset="0"/>
                <a:ea typeface="+mn-ea"/>
                <a:cs typeface="+mn-cs"/>
              </a:rPr>
              <a:t>CVE-2017-3167: </a:t>
            </a:r>
          </a:p>
          <a:p>
            <a:pPr marL="0" indent="0">
              <a:buNone/>
            </a:pPr>
            <a:r>
              <a:rPr kumimoji="0" lang="en-GB" b="1" i="0" u="none" strike="noStrike" kern="1200" cap="none" spc="0" normalizeH="0" baseline="0" noProof="0" dirty="0">
                <a:ln>
                  <a:noFill/>
                </a:ln>
                <a:solidFill>
                  <a:srgbClr val="333333"/>
                </a:solidFill>
                <a:effectLst/>
                <a:uLnTx/>
                <a:uFillTx/>
                <a:latin typeface="Source Sans Pro" panose="020B0503030403020204" pitchFamily="34" charset="0"/>
                <a:ea typeface="+mn-ea"/>
                <a:cs typeface="+mn-cs"/>
              </a:rPr>
              <a:t>Rating: </a:t>
            </a:r>
            <a:r>
              <a:rPr kumimoji="0" lang="en-GB" b="1" i="0" u="none" strike="noStrike" kern="1200" cap="none" spc="0" normalizeH="0" baseline="0" noProof="0" dirty="0">
                <a:ln>
                  <a:noFill/>
                </a:ln>
                <a:solidFill>
                  <a:srgbClr val="C00000"/>
                </a:solidFill>
                <a:effectLst/>
                <a:uLnTx/>
                <a:uFillTx/>
                <a:latin typeface="Source Sans Pro" panose="020B0503030403020204" pitchFamily="34" charset="0"/>
                <a:ea typeface="+mn-ea"/>
                <a:cs typeface="+mn-cs"/>
              </a:rPr>
              <a:t>9.8 CRITICAL</a:t>
            </a:r>
          </a:p>
          <a:p>
            <a:pPr marL="0" marR="0" lvl="0" indent="0" algn="l" defTabSz="914400" rtl="0" eaLnBrk="1" fontAlgn="auto" latinLnBrk="0" hangingPunct="1">
              <a:lnSpc>
                <a:spcPct val="90000"/>
              </a:lnSpc>
              <a:spcBef>
                <a:spcPts val="1200"/>
              </a:spcBef>
              <a:spcAft>
                <a:spcPts val="0"/>
              </a:spcAft>
              <a:buClr>
                <a:srgbClr val="40BAD2"/>
              </a:buClr>
              <a:buSzTx/>
              <a:buFont typeface="Wingdings 2" pitchFamily="18" charset="2"/>
              <a:buNone/>
              <a:tabLst/>
              <a:defRPr/>
            </a:pPr>
            <a:endParaRPr kumimoji="0" lang="en-GB" b="1" i="0" u="none" strike="noStrike" kern="1200" cap="none" spc="0" normalizeH="0" baseline="0" noProof="0" dirty="0">
              <a:ln>
                <a:noFill/>
              </a:ln>
              <a:solidFill>
                <a:srgbClr val="000000"/>
              </a:solidFill>
              <a:effectLst/>
              <a:uLnTx/>
              <a:uFillTx/>
              <a:latin typeface="Source Sans Pro" panose="020B0503030403020204" pitchFamily="34" charset="0"/>
              <a:ea typeface="+mn-ea"/>
              <a:cs typeface="+mn-cs"/>
            </a:endParaRPr>
          </a:p>
          <a:p>
            <a:pPr marL="0" marR="0" lvl="0" indent="0" algn="l" defTabSz="914400" rtl="0" eaLnBrk="1" fontAlgn="auto" latinLnBrk="0" hangingPunct="1">
              <a:lnSpc>
                <a:spcPct val="90000"/>
              </a:lnSpc>
              <a:spcBef>
                <a:spcPts val="1200"/>
              </a:spcBef>
              <a:spcAft>
                <a:spcPts val="0"/>
              </a:spcAft>
              <a:buClr>
                <a:srgbClr val="40BAD2"/>
              </a:buClr>
              <a:buSzTx/>
              <a:buFont typeface="Wingdings 2" pitchFamily="18" charset="2"/>
              <a:buNone/>
              <a:tabLst/>
              <a:defRPr/>
            </a:pPr>
            <a:r>
              <a:rPr kumimoji="0" lang="en-GB" b="1" i="0" u="none" strike="noStrike" kern="1200" cap="none" spc="0" normalizeH="0" baseline="0" noProof="0" dirty="0">
                <a:ln>
                  <a:noFill/>
                </a:ln>
                <a:solidFill>
                  <a:srgbClr val="000000"/>
                </a:solidFill>
                <a:effectLst/>
                <a:uLnTx/>
                <a:uFillTx/>
                <a:latin typeface="Source Sans Pro" panose="020B0503030403020204" pitchFamily="34" charset="0"/>
                <a:ea typeface="+mn-ea"/>
                <a:cs typeface="+mn-cs"/>
              </a:rPr>
              <a:t>Mitigation: </a:t>
            </a:r>
            <a:r>
              <a:rPr kumimoji="0" lang="en-GB" b="0" i="0" u="none" strike="noStrike" kern="1200" cap="none" spc="0" normalizeH="0" baseline="0" noProof="0" dirty="0">
                <a:ln>
                  <a:noFill/>
                </a:ln>
                <a:solidFill>
                  <a:srgbClr val="333333"/>
                </a:solidFill>
                <a:effectLst/>
                <a:uLnTx/>
                <a:uFillTx/>
                <a:latin typeface="Source Sans Pro" panose="020B0503030403020204" pitchFamily="34" charset="0"/>
                <a:ea typeface="+mn-ea"/>
                <a:cs typeface="+mn-cs"/>
              </a:rPr>
              <a:t>Upgrade Apache to version </a:t>
            </a:r>
            <a:r>
              <a:rPr kumimoji="0" lang="en-AU" b="0" i="0" u="none" strike="noStrike" kern="1200" cap="none" spc="0" normalizeH="0" baseline="0" noProof="0" dirty="0">
                <a:ln>
                  <a:noFill/>
                </a:ln>
                <a:solidFill>
                  <a:srgbClr val="333333"/>
                </a:solidFill>
                <a:effectLst/>
                <a:uLnTx/>
                <a:uFillTx/>
                <a:latin typeface="Source Sans Pro" panose="020B0503030403020204" pitchFamily="34" charset="0"/>
                <a:ea typeface="+mn-ea"/>
                <a:cs typeface="+mn-cs"/>
              </a:rPr>
              <a:t>2.4.26 or later</a:t>
            </a:r>
          </a:p>
          <a:p>
            <a:pPr marL="0" indent="0">
              <a:buNone/>
            </a:pPr>
            <a:endParaRPr lang="en-AU" b="1" dirty="0"/>
          </a:p>
        </p:txBody>
      </p:sp>
      <p:sp>
        <p:nvSpPr>
          <p:cNvPr id="4" name="Footer Placeholder 3">
            <a:extLst>
              <a:ext uri="{FF2B5EF4-FFF2-40B4-BE49-F238E27FC236}">
                <a16:creationId xmlns:a16="http://schemas.microsoft.com/office/drawing/2014/main" id="{5CEE8DAC-CC4A-4B11-97A0-C14AEAF49F52}"/>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116A16CE-E57C-43AD-B8E9-1700065AA8BA}"/>
              </a:ext>
            </a:extLst>
          </p:cNvPr>
          <p:cNvSpPr>
            <a:spLocks noGrp="1"/>
          </p:cNvSpPr>
          <p:nvPr>
            <p:ph type="sldNum" sz="quarter" idx="12"/>
          </p:nvPr>
        </p:nvSpPr>
        <p:spPr/>
        <p:txBody>
          <a:bodyPr/>
          <a:lstStyle/>
          <a:p>
            <a:fld id="{3A98EE3D-8CD1-4C3F-BD1C-C98C9596463C}" type="slidenum">
              <a:rPr lang="en-US" smtClean="0"/>
              <a:t>33</a:t>
            </a:fld>
            <a:endParaRPr lang="en-US" dirty="0"/>
          </a:p>
        </p:txBody>
      </p:sp>
    </p:spTree>
    <p:extLst>
      <p:ext uri="{BB962C8B-B14F-4D97-AF65-F5344CB8AC3E}">
        <p14:creationId xmlns:p14="http://schemas.microsoft.com/office/powerpoint/2010/main" val="4427052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05A10-5E5B-4021-9DAE-511C94A3940C}"/>
              </a:ext>
            </a:extLst>
          </p:cNvPr>
          <p:cNvSpPr>
            <a:spLocks noGrp="1"/>
          </p:cNvSpPr>
          <p:nvPr>
            <p:ph type="title"/>
          </p:nvPr>
        </p:nvSpPr>
        <p:spPr/>
        <p:txBody>
          <a:bodyPr/>
          <a:lstStyle/>
          <a:p>
            <a:r>
              <a:rPr lang="en-AU" dirty="0"/>
              <a:t>Vulnerability:</a:t>
            </a:r>
            <a:br>
              <a:rPr lang="en-AU" dirty="0"/>
            </a:br>
            <a:br>
              <a:rPr lang="en-AU" dirty="0"/>
            </a:br>
            <a:r>
              <a:rPr lang="en-AU" dirty="0" err="1"/>
              <a:t>Wordpress</a:t>
            </a:r>
            <a:r>
              <a:rPr lang="en-AU" dirty="0"/>
              <a:t> version 4.8.15</a:t>
            </a:r>
          </a:p>
        </p:txBody>
      </p:sp>
      <p:sp>
        <p:nvSpPr>
          <p:cNvPr id="3" name="Content Placeholder 2">
            <a:extLst>
              <a:ext uri="{FF2B5EF4-FFF2-40B4-BE49-F238E27FC236}">
                <a16:creationId xmlns:a16="http://schemas.microsoft.com/office/drawing/2014/main" id="{CC1FF8B9-604F-46E9-806C-88F89981CA99}"/>
              </a:ext>
            </a:extLst>
          </p:cNvPr>
          <p:cNvSpPr>
            <a:spLocks noGrp="1"/>
          </p:cNvSpPr>
          <p:nvPr>
            <p:ph idx="1"/>
          </p:nvPr>
        </p:nvSpPr>
        <p:spPr/>
        <p:txBody>
          <a:bodyPr>
            <a:normAutofit/>
          </a:bodyPr>
          <a:lstStyle/>
          <a:p>
            <a:pPr marL="0" indent="0">
              <a:buNone/>
            </a:pPr>
            <a:r>
              <a:rPr lang="en-AU" b="1" dirty="0"/>
              <a:t>CVE-2020-4049: </a:t>
            </a:r>
          </a:p>
          <a:p>
            <a:pPr marL="0" indent="0">
              <a:buNone/>
            </a:pPr>
            <a:r>
              <a:rPr lang="en-GB" b="1" dirty="0"/>
              <a:t>Rating: </a:t>
            </a:r>
            <a:r>
              <a:rPr lang="en-GB" b="1" dirty="0">
                <a:solidFill>
                  <a:srgbClr val="92D050"/>
                </a:solidFill>
              </a:rPr>
              <a:t>2.4 Low</a:t>
            </a:r>
          </a:p>
          <a:p>
            <a:pPr marL="0" indent="0">
              <a:buNone/>
            </a:pPr>
            <a:endParaRPr lang="en-AU" b="1" dirty="0"/>
          </a:p>
          <a:p>
            <a:pPr marL="0" indent="0">
              <a:buNone/>
            </a:pPr>
            <a:r>
              <a:rPr lang="en-AU" b="1" dirty="0"/>
              <a:t>Mitigation: </a:t>
            </a:r>
            <a:r>
              <a:rPr lang="en-AU" dirty="0"/>
              <a:t>Upgrade </a:t>
            </a:r>
            <a:r>
              <a:rPr lang="en-AU" dirty="0" err="1"/>
              <a:t>Wordpress</a:t>
            </a:r>
            <a:r>
              <a:rPr lang="en-AU" dirty="0"/>
              <a:t> to version 5.4.2</a:t>
            </a:r>
          </a:p>
          <a:p>
            <a:pPr marL="0" indent="0">
              <a:buNone/>
            </a:pPr>
            <a:endParaRPr lang="en-AU" dirty="0"/>
          </a:p>
          <a:p>
            <a:pPr marL="0" indent="0">
              <a:buNone/>
            </a:pPr>
            <a:r>
              <a:rPr lang="en-AU" b="1" dirty="0"/>
              <a:t>General security mitigation for </a:t>
            </a:r>
            <a:r>
              <a:rPr lang="en-AU" b="1" dirty="0" err="1"/>
              <a:t>wordpress</a:t>
            </a:r>
            <a:r>
              <a:rPr lang="en-AU" b="1" dirty="0"/>
              <a:t>:</a:t>
            </a:r>
          </a:p>
          <a:p>
            <a:r>
              <a:rPr lang="en-GB" sz="1800" dirty="0"/>
              <a:t>Rename the administrative account</a:t>
            </a:r>
          </a:p>
          <a:p>
            <a:r>
              <a:rPr lang="en-GB" sz="1800" dirty="0"/>
              <a:t>Enforce strong passwords and 2 Factor authentication</a:t>
            </a:r>
          </a:p>
          <a:p>
            <a:r>
              <a:rPr lang="en-GB" sz="1800" dirty="0"/>
              <a:t>Use SFTP encryption</a:t>
            </a:r>
          </a:p>
          <a:p>
            <a:r>
              <a:rPr lang="en-GB" sz="1800" dirty="0"/>
              <a:t>Limit file permissions</a:t>
            </a:r>
          </a:p>
          <a:p>
            <a:r>
              <a:rPr lang="en-GB" sz="1800" dirty="0"/>
              <a:t>Require an HTTPS SSL encrypted connection for administration</a:t>
            </a:r>
          </a:p>
          <a:p>
            <a:endParaRPr lang="en-GB" sz="1200" dirty="0"/>
          </a:p>
        </p:txBody>
      </p:sp>
      <p:sp>
        <p:nvSpPr>
          <p:cNvPr id="4" name="Footer Placeholder 3">
            <a:extLst>
              <a:ext uri="{FF2B5EF4-FFF2-40B4-BE49-F238E27FC236}">
                <a16:creationId xmlns:a16="http://schemas.microsoft.com/office/drawing/2014/main" id="{A654447D-419A-420E-9EC2-D3227A8E38ED}"/>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61F93E55-AE7D-44B5-8E03-3D4A2127F621}"/>
              </a:ext>
            </a:extLst>
          </p:cNvPr>
          <p:cNvSpPr>
            <a:spLocks noGrp="1"/>
          </p:cNvSpPr>
          <p:nvPr>
            <p:ph type="sldNum" sz="quarter" idx="12"/>
          </p:nvPr>
        </p:nvSpPr>
        <p:spPr/>
        <p:txBody>
          <a:bodyPr/>
          <a:lstStyle/>
          <a:p>
            <a:fld id="{3A98EE3D-8CD1-4C3F-BD1C-C98C9596463C}" type="slidenum">
              <a:rPr lang="en-US" smtClean="0"/>
              <a:t>34</a:t>
            </a:fld>
            <a:endParaRPr lang="en-US" dirty="0"/>
          </a:p>
        </p:txBody>
      </p:sp>
    </p:spTree>
    <p:extLst>
      <p:ext uri="{BB962C8B-B14F-4D97-AF65-F5344CB8AC3E}">
        <p14:creationId xmlns:p14="http://schemas.microsoft.com/office/powerpoint/2010/main" val="29787944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FF22D-AA06-476C-8D26-6EF4C2742282}"/>
              </a:ext>
            </a:extLst>
          </p:cNvPr>
          <p:cNvSpPr>
            <a:spLocks noGrp="1"/>
          </p:cNvSpPr>
          <p:nvPr>
            <p:ph type="title"/>
          </p:nvPr>
        </p:nvSpPr>
        <p:spPr/>
        <p:txBody>
          <a:bodyPr/>
          <a:lstStyle/>
          <a:p>
            <a:r>
              <a:rPr lang="en-AU" dirty="0"/>
              <a:t>Vulnerability:</a:t>
            </a:r>
            <a:br>
              <a:rPr lang="en-AU" dirty="0"/>
            </a:br>
            <a:br>
              <a:rPr lang="en-AU" dirty="0"/>
            </a:br>
            <a:r>
              <a:rPr lang="en-AU" dirty="0" err="1"/>
              <a:t>rpcbind</a:t>
            </a:r>
            <a:r>
              <a:rPr lang="en-AU" dirty="0"/>
              <a:t> Version 2-4</a:t>
            </a:r>
          </a:p>
        </p:txBody>
      </p:sp>
      <p:sp>
        <p:nvSpPr>
          <p:cNvPr id="3" name="Content Placeholder 2">
            <a:extLst>
              <a:ext uri="{FF2B5EF4-FFF2-40B4-BE49-F238E27FC236}">
                <a16:creationId xmlns:a16="http://schemas.microsoft.com/office/drawing/2014/main" id="{1C63A110-1D95-4038-BFC5-D2E0B01895A8}"/>
              </a:ext>
            </a:extLst>
          </p:cNvPr>
          <p:cNvSpPr>
            <a:spLocks noGrp="1"/>
          </p:cNvSpPr>
          <p:nvPr>
            <p:ph idx="1"/>
          </p:nvPr>
        </p:nvSpPr>
        <p:spPr/>
        <p:txBody>
          <a:bodyPr>
            <a:normAutofit/>
          </a:bodyPr>
          <a:lstStyle/>
          <a:p>
            <a:pPr marL="0" indent="0">
              <a:buNone/>
            </a:pPr>
            <a:r>
              <a:rPr lang="en-AU" b="1" dirty="0"/>
              <a:t>CVE-2017-8779:</a:t>
            </a:r>
            <a:endParaRPr lang="en-GB" dirty="0"/>
          </a:p>
          <a:p>
            <a:pPr marL="0" indent="0">
              <a:buNone/>
            </a:pPr>
            <a:r>
              <a:rPr lang="en-GB" b="1" dirty="0"/>
              <a:t>Rating: </a:t>
            </a:r>
            <a:r>
              <a:rPr lang="en-GB" b="1" dirty="0">
                <a:solidFill>
                  <a:srgbClr val="FF0000"/>
                </a:solidFill>
              </a:rPr>
              <a:t>7.5 High</a:t>
            </a:r>
          </a:p>
          <a:p>
            <a:pPr marL="0" indent="0">
              <a:buNone/>
            </a:pPr>
            <a:r>
              <a:rPr lang="en-GB" b="1" dirty="0"/>
              <a:t>Mitigation: </a:t>
            </a:r>
            <a:r>
              <a:rPr lang="en-GB" dirty="0"/>
              <a:t>upgrade </a:t>
            </a:r>
            <a:r>
              <a:rPr lang="en-GB" dirty="0" err="1"/>
              <a:t>rpcbind</a:t>
            </a:r>
            <a:r>
              <a:rPr lang="en-GB" dirty="0"/>
              <a:t> version to 2-5 or later</a:t>
            </a:r>
          </a:p>
          <a:p>
            <a:pPr marL="0" indent="0">
              <a:buNone/>
            </a:pPr>
            <a:endParaRPr lang="en-GB" sz="1200" dirty="0"/>
          </a:p>
        </p:txBody>
      </p:sp>
      <p:sp>
        <p:nvSpPr>
          <p:cNvPr id="4" name="Footer Placeholder 3">
            <a:extLst>
              <a:ext uri="{FF2B5EF4-FFF2-40B4-BE49-F238E27FC236}">
                <a16:creationId xmlns:a16="http://schemas.microsoft.com/office/drawing/2014/main" id="{C61DAAE3-B07B-4EBA-A7D6-6581B432B53C}"/>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E5FCBE20-4508-4005-9A3F-109062BBA302}"/>
              </a:ext>
            </a:extLst>
          </p:cNvPr>
          <p:cNvSpPr>
            <a:spLocks noGrp="1"/>
          </p:cNvSpPr>
          <p:nvPr>
            <p:ph type="sldNum" sz="quarter" idx="12"/>
          </p:nvPr>
        </p:nvSpPr>
        <p:spPr/>
        <p:txBody>
          <a:bodyPr/>
          <a:lstStyle/>
          <a:p>
            <a:fld id="{3A98EE3D-8CD1-4C3F-BD1C-C98C9596463C}" type="slidenum">
              <a:rPr lang="en-US" smtClean="0"/>
              <a:t>35</a:t>
            </a:fld>
            <a:endParaRPr lang="en-US" dirty="0"/>
          </a:p>
        </p:txBody>
      </p:sp>
    </p:spTree>
    <p:extLst>
      <p:ext uri="{BB962C8B-B14F-4D97-AF65-F5344CB8AC3E}">
        <p14:creationId xmlns:p14="http://schemas.microsoft.com/office/powerpoint/2010/main" val="21519670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38AC8-7E36-476C-AE24-7761857B1D56}"/>
              </a:ext>
            </a:extLst>
          </p:cNvPr>
          <p:cNvSpPr>
            <a:spLocks noGrp="1"/>
          </p:cNvSpPr>
          <p:nvPr>
            <p:ph type="title"/>
          </p:nvPr>
        </p:nvSpPr>
        <p:spPr/>
        <p:txBody>
          <a:bodyPr/>
          <a:lstStyle/>
          <a:p>
            <a:r>
              <a:rPr lang="en-AU" dirty="0"/>
              <a:t>Vulnerability:</a:t>
            </a:r>
            <a:br>
              <a:rPr lang="en-AU" dirty="0"/>
            </a:br>
            <a:br>
              <a:rPr lang="en-AU" dirty="0"/>
            </a:br>
            <a:r>
              <a:rPr lang="en-AU" dirty="0" err="1"/>
              <a:t>PHPMailer</a:t>
            </a:r>
            <a:r>
              <a:rPr lang="en-AU" dirty="0"/>
              <a:t> Version 5.2.16</a:t>
            </a:r>
          </a:p>
        </p:txBody>
      </p:sp>
      <p:sp>
        <p:nvSpPr>
          <p:cNvPr id="3" name="Content Placeholder 2">
            <a:extLst>
              <a:ext uri="{FF2B5EF4-FFF2-40B4-BE49-F238E27FC236}">
                <a16:creationId xmlns:a16="http://schemas.microsoft.com/office/drawing/2014/main" id="{84CA5D5F-6DAB-438E-9158-0CA555FDC654}"/>
              </a:ext>
            </a:extLst>
          </p:cNvPr>
          <p:cNvSpPr>
            <a:spLocks noGrp="1"/>
          </p:cNvSpPr>
          <p:nvPr>
            <p:ph idx="1"/>
          </p:nvPr>
        </p:nvSpPr>
        <p:spPr>
          <a:xfrm>
            <a:off x="3801114" y="834886"/>
            <a:ext cx="7315200" cy="5303208"/>
          </a:xfrm>
        </p:spPr>
        <p:txBody>
          <a:bodyPr>
            <a:normAutofit lnSpcReduction="10000"/>
          </a:bodyPr>
          <a:lstStyle/>
          <a:p>
            <a:pPr marL="0" indent="0">
              <a:buNone/>
            </a:pPr>
            <a:r>
              <a:rPr lang="en-AU" b="1" dirty="0"/>
              <a:t>CVE-2018-19296: </a:t>
            </a:r>
          </a:p>
          <a:p>
            <a:pPr marL="0" indent="0">
              <a:buNone/>
            </a:pPr>
            <a:r>
              <a:rPr lang="en-GB" b="1" dirty="0"/>
              <a:t>Rating: </a:t>
            </a:r>
            <a:r>
              <a:rPr lang="en-GB" b="1" dirty="0">
                <a:solidFill>
                  <a:srgbClr val="FF0000"/>
                </a:solidFill>
              </a:rPr>
              <a:t>8.8 High</a:t>
            </a:r>
          </a:p>
          <a:p>
            <a:pPr marL="0" indent="0">
              <a:buNone/>
            </a:pPr>
            <a:endParaRPr lang="en-AU" b="1" dirty="0"/>
          </a:p>
          <a:p>
            <a:pPr marL="0" indent="0">
              <a:buNone/>
            </a:pPr>
            <a:r>
              <a:rPr lang="en-AU" b="1" dirty="0"/>
              <a:t>CVE-2017-5223: </a:t>
            </a:r>
          </a:p>
          <a:p>
            <a:pPr marL="0" indent="0">
              <a:buNone/>
            </a:pPr>
            <a:r>
              <a:rPr lang="en-GB" b="1" dirty="0"/>
              <a:t>Rating: </a:t>
            </a:r>
            <a:r>
              <a:rPr lang="en-GB" b="1" dirty="0">
                <a:solidFill>
                  <a:schemeClr val="accent2"/>
                </a:solidFill>
              </a:rPr>
              <a:t>5.5 Medium</a:t>
            </a:r>
          </a:p>
          <a:p>
            <a:pPr marL="0" indent="0">
              <a:buNone/>
            </a:pPr>
            <a:endParaRPr lang="en-GB" b="1" dirty="0"/>
          </a:p>
          <a:p>
            <a:pPr marL="0" indent="0">
              <a:buNone/>
            </a:pPr>
            <a:r>
              <a:rPr lang="en-GB" b="1" dirty="0"/>
              <a:t>CVE-2016-10033:</a:t>
            </a:r>
            <a:endParaRPr lang="en-GB" dirty="0"/>
          </a:p>
          <a:p>
            <a:pPr marL="0" indent="0">
              <a:buNone/>
            </a:pPr>
            <a:r>
              <a:rPr lang="en-GB" b="1" dirty="0"/>
              <a:t>Rating: </a:t>
            </a:r>
            <a:r>
              <a:rPr lang="en-GB" b="1" dirty="0">
                <a:solidFill>
                  <a:srgbClr val="C00000"/>
                </a:solidFill>
              </a:rPr>
              <a:t>9.8 Critical </a:t>
            </a:r>
          </a:p>
          <a:p>
            <a:pPr marL="0" indent="0">
              <a:buNone/>
            </a:pPr>
            <a:endParaRPr lang="en-GB" b="1" dirty="0"/>
          </a:p>
          <a:p>
            <a:pPr marL="0" indent="0">
              <a:buNone/>
            </a:pPr>
            <a:r>
              <a:rPr lang="en-GB" b="1" dirty="0"/>
              <a:t>CVE-2016-10045: </a:t>
            </a:r>
          </a:p>
          <a:p>
            <a:pPr marL="0" indent="0">
              <a:buNone/>
            </a:pPr>
            <a:r>
              <a:rPr lang="en-GB" b="1" dirty="0"/>
              <a:t>Rating: </a:t>
            </a:r>
            <a:r>
              <a:rPr lang="en-GB" b="1" dirty="0">
                <a:solidFill>
                  <a:srgbClr val="C00000"/>
                </a:solidFill>
              </a:rPr>
              <a:t>9.8 Critical </a:t>
            </a:r>
            <a:endParaRPr lang="en-GB" b="1" dirty="0"/>
          </a:p>
          <a:p>
            <a:pPr marL="0" indent="0">
              <a:buNone/>
            </a:pPr>
            <a:endParaRPr lang="en-GB" b="1" dirty="0"/>
          </a:p>
          <a:p>
            <a:pPr marL="0" indent="0">
              <a:buNone/>
            </a:pPr>
            <a:r>
              <a:rPr lang="en-GB" b="1" dirty="0"/>
              <a:t>Mitigation: </a:t>
            </a:r>
            <a:r>
              <a:rPr lang="en-GB" dirty="0"/>
              <a:t>Upgrade to </a:t>
            </a:r>
            <a:r>
              <a:rPr lang="en-GB" dirty="0" err="1"/>
              <a:t>PHPMailer</a:t>
            </a:r>
            <a:r>
              <a:rPr lang="en-GB" dirty="0"/>
              <a:t> 6.2.0 or later</a:t>
            </a:r>
          </a:p>
        </p:txBody>
      </p:sp>
      <p:sp>
        <p:nvSpPr>
          <p:cNvPr id="4" name="Footer Placeholder 3">
            <a:extLst>
              <a:ext uri="{FF2B5EF4-FFF2-40B4-BE49-F238E27FC236}">
                <a16:creationId xmlns:a16="http://schemas.microsoft.com/office/drawing/2014/main" id="{95BD83AA-35BC-4D0C-B4D0-D5D92D97FD38}"/>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7C172235-233B-4ED8-A3F9-3C9CE7494576}"/>
              </a:ext>
            </a:extLst>
          </p:cNvPr>
          <p:cNvSpPr>
            <a:spLocks noGrp="1"/>
          </p:cNvSpPr>
          <p:nvPr>
            <p:ph type="sldNum" sz="quarter" idx="12"/>
          </p:nvPr>
        </p:nvSpPr>
        <p:spPr/>
        <p:txBody>
          <a:bodyPr/>
          <a:lstStyle/>
          <a:p>
            <a:fld id="{3A98EE3D-8CD1-4C3F-BD1C-C98C9596463C}" type="slidenum">
              <a:rPr lang="en-US" smtClean="0"/>
              <a:t>36</a:t>
            </a:fld>
            <a:endParaRPr lang="en-US" dirty="0"/>
          </a:p>
        </p:txBody>
      </p:sp>
    </p:spTree>
    <p:extLst>
      <p:ext uri="{BB962C8B-B14F-4D97-AF65-F5344CB8AC3E}">
        <p14:creationId xmlns:p14="http://schemas.microsoft.com/office/powerpoint/2010/main" val="37841304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7144B-7524-4B79-82A8-AD180A16699F}"/>
              </a:ext>
            </a:extLst>
          </p:cNvPr>
          <p:cNvSpPr>
            <a:spLocks noGrp="1"/>
          </p:cNvSpPr>
          <p:nvPr>
            <p:ph type="title"/>
          </p:nvPr>
        </p:nvSpPr>
        <p:spPr/>
        <p:txBody>
          <a:bodyPr/>
          <a:lstStyle/>
          <a:p>
            <a:r>
              <a:rPr lang="en-AU" dirty="0"/>
              <a:t>Vulnerability HTTP General Hardening</a:t>
            </a:r>
          </a:p>
        </p:txBody>
      </p:sp>
      <p:sp>
        <p:nvSpPr>
          <p:cNvPr id="3" name="Content Placeholder 2">
            <a:extLst>
              <a:ext uri="{FF2B5EF4-FFF2-40B4-BE49-F238E27FC236}">
                <a16:creationId xmlns:a16="http://schemas.microsoft.com/office/drawing/2014/main" id="{E7EB6124-FBDB-49CC-B842-1860F3AEB05F}"/>
              </a:ext>
            </a:extLst>
          </p:cNvPr>
          <p:cNvSpPr>
            <a:spLocks noGrp="1"/>
          </p:cNvSpPr>
          <p:nvPr>
            <p:ph idx="1"/>
          </p:nvPr>
        </p:nvSpPr>
        <p:spPr/>
        <p:txBody>
          <a:bodyPr/>
          <a:lstStyle/>
          <a:p>
            <a:pPr marL="0" indent="0">
              <a:buNone/>
            </a:pPr>
            <a:r>
              <a:rPr lang="en-AU" sz="2000" b="1" dirty="0"/>
              <a:t>General security mitigation for HTTP:</a:t>
            </a:r>
          </a:p>
          <a:p>
            <a:r>
              <a:rPr lang="en-AU" dirty="0"/>
              <a:t>Hide PHP information</a:t>
            </a:r>
          </a:p>
          <a:p>
            <a:r>
              <a:rPr lang="en-GB" dirty="0"/>
              <a:t>Hide the web server version</a:t>
            </a:r>
          </a:p>
          <a:p>
            <a:r>
              <a:rPr lang="en-GB" dirty="0"/>
              <a:t>Enable HSTS</a:t>
            </a:r>
          </a:p>
          <a:p>
            <a:r>
              <a:rPr lang="en-GB" dirty="0"/>
              <a:t>Use the X-Frame-Options header to deny iframes.</a:t>
            </a:r>
          </a:p>
          <a:p>
            <a:r>
              <a:rPr lang="en-GB" dirty="0"/>
              <a:t>Disable HTTP enforce HTTPS and use only TLS 1.2</a:t>
            </a:r>
          </a:p>
          <a:p>
            <a:endParaRPr lang="en-AU" dirty="0"/>
          </a:p>
        </p:txBody>
      </p:sp>
      <p:sp>
        <p:nvSpPr>
          <p:cNvPr id="4" name="Footer Placeholder 3">
            <a:extLst>
              <a:ext uri="{FF2B5EF4-FFF2-40B4-BE49-F238E27FC236}">
                <a16:creationId xmlns:a16="http://schemas.microsoft.com/office/drawing/2014/main" id="{86E81B62-46FB-4BE2-B520-ED9D1EF8AFF1}"/>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5A0BF038-990D-4EEF-AA0E-330965790DFA}"/>
              </a:ext>
            </a:extLst>
          </p:cNvPr>
          <p:cNvSpPr>
            <a:spLocks noGrp="1"/>
          </p:cNvSpPr>
          <p:nvPr>
            <p:ph type="sldNum" sz="quarter" idx="12"/>
          </p:nvPr>
        </p:nvSpPr>
        <p:spPr/>
        <p:txBody>
          <a:bodyPr/>
          <a:lstStyle/>
          <a:p>
            <a:fld id="{3A98EE3D-8CD1-4C3F-BD1C-C98C9596463C}" type="slidenum">
              <a:rPr lang="en-US" smtClean="0"/>
              <a:t>37</a:t>
            </a:fld>
            <a:endParaRPr lang="en-US" dirty="0"/>
          </a:p>
        </p:txBody>
      </p:sp>
    </p:spTree>
    <p:extLst>
      <p:ext uri="{BB962C8B-B14F-4D97-AF65-F5344CB8AC3E}">
        <p14:creationId xmlns:p14="http://schemas.microsoft.com/office/powerpoint/2010/main" val="21734101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AC54F-E04E-428D-9F23-B22DBE98B29F}"/>
              </a:ext>
            </a:extLst>
          </p:cNvPr>
          <p:cNvSpPr>
            <a:spLocks noGrp="1"/>
          </p:cNvSpPr>
          <p:nvPr>
            <p:ph type="title"/>
          </p:nvPr>
        </p:nvSpPr>
        <p:spPr/>
        <p:txBody>
          <a:bodyPr/>
          <a:lstStyle/>
          <a:p>
            <a:r>
              <a:rPr lang="en-AU" dirty="0"/>
              <a:t>Best Practise</a:t>
            </a:r>
          </a:p>
        </p:txBody>
      </p:sp>
      <p:sp>
        <p:nvSpPr>
          <p:cNvPr id="3" name="Content Placeholder 2">
            <a:extLst>
              <a:ext uri="{FF2B5EF4-FFF2-40B4-BE49-F238E27FC236}">
                <a16:creationId xmlns:a16="http://schemas.microsoft.com/office/drawing/2014/main" id="{1074D468-605A-44B7-9D7F-52E3CD96B234}"/>
              </a:ext>
            </a:extLst>
          </p:cNvPr>
          <p:cNvSpPr>
            <a:spLocks noGrp="1"/>
          </p:cNvSpPr>
          <p:nvPr>
            <p:ph idx="1"/>
          </p:nvPr>
        </p:nvSpPr>
        <p:spPr/>
        <p:txBody>
          <a:bodyPr/>
          <a:lstStyle/>
          <a:p>
            <a:r>
              <a:rPr lang="en-AU" dirty="0"/>
              <a:t>Educate employees on appropriate and safe behaviour</a:t>
            </a:r>
          </a:p>
          <a:p>
            <a:r>
              <a:rPr lang="en-AU" dirty="0"/>
              <a:t>Initiate privileged access control measures</a:t>
            </a:r>
          </a:p>
          <a:p>
            <a:r>
              <a:rPr lang="en-AU" dirty="0"/>
              <a:t>Use multi-factor authentication</a:t>
            </a:r>
          </a:p>
          <a:p>
            <a:r>
              <a:rPr lang="en-AU" dirty="0"/>
              <a:t>Implement network segmentation and segregation</a:t>
            </a:r>
          </a:p>
          <a:p>
            <a:r>
              <a:rPr lang="en-AU" dirty="0"/>
              <a:t>Monitor systems continually and regularly check logs</a:t>
            </a:r>
          </a:p>
          <a:p>
            <a:r>
              <a:rPr lang="en-AU" dirty="0"/>
              <a:t>Keep all security patches and software versions up to date</a:t>
            </a:r>
          </a:p>
        </p:txBody>
      </p:sp>
      <p:sp>
        <p:nvSpPr>
          <p:cNvPr id="4" name="Footer Placeholder 3">
            <a:extLst>
              <a:ext uri="{FF2B5EF4-FFF2-40B4-BE49-F238E27FC236}">
                <a16:creationId xmlns:a16="http://schemas.microsoft.com/office/drawing/2014/main" id="{D84A2445-DF25-4FEC-9F08-B46A1AB9EE0A}"/>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BF553D0D-97B9-4CE3-9E23-4C3554D3DC53}"/>
              </a:ext>
            </a:extLst>
          </p:cNvPr>
          <p:cNvSpPr>
            <a:spLocks noGrp="1"/>
          </p:cNvSpPr>
          <p:nvPr>
            <p:ph type="sldNum" sz="quarter" idx="12"/>
          </p:nvPr>
        </p:nvSpPr>
        <p:spPr/>
        <p:txBody>
          <a:bodyPr/>
          <a:lstStyle/>
          <a:p>
            <a:fld id="{3A98EE3D-8CD1-4C3F-BD1C-C98C9596463C}" type="slidenum">
              <a:rPr lang="en-US" smtClean="0"/>
              <a:t>38</a:t>
            </a:fld>
            <a:endParaRPr lang="en-US" dirty="0"/>
          </a:p>
        </p:txBody>
      </p:sp>
    </p:spTree>
    <p:extLst>
      <p:ext uri="{BB962C8B-B14F-4D97-AF65-F5344CB8AC3E}">
        <p14:creationId xmlns:p14="http://schemas.microsoft.com/office/powerpoint/2010/main" val="551953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B8267-F4FB-44CA-94C2-4B338D35EBDF}"/>
              </a:ext>
            </a:extLst>
          </p:cNvPr>
          <p:cNvSpPr>
            <a:spLocks noGrp="1"/>
          </p:cNvSpPr>
          <p:nvPr>
            <p:ph type="title"/>
          </p:nvPr>
        </p:nvSpPr>
        <p:spPr>
          <a:xfrm>
            <a:off x="-176591" y="803124"/>
            <a:ext cx="3500361" cy="5126203"/>
          </a:xfrm>
        </p:spPr>
        <p:txBody>
          <a:bodyPr anchor="ctr">
            <a:normAutofit/>
          </a:bodyPr>
          <a:lstStyle/>
          <a:p>
            <a:pPr algn="r"/>
            <a:r>
              <a:rPr lang="en-AU" dirty="0"/>
              <a:t>Reconnaissance</a:t>
            </a:r>
          </a:p>
        </p:txBody>
      </p:sp>
      <p:sp>
        <p:nvSpPr>
          <p:cNvPr id="3" name="Content Placeholder 2">
            <a:extLst>
              <a:ext uri="{FF2B5EF4-FFF2-40B4-BE49-F238E27FC236}">
                <a16:creationId xmlns:a16="http://schemas.microsoft.com/office/drawing/2014/main" id="{2FC23A3E-DF8A-4E5A-AA14-93570D6A0F02}"/>
              </a:ext>
            </a:extLst>
          </p:cNvPr>
          <p:cNvSpPr>
            <a:spLocks noGrp="1"/>
          </p:cNvSpPr>
          <p:nvPr>
            <p:ph idx="1"/>
          </p:nvPr>
        </p:nvSpPr>
        <p:spPr>
          <a:xfrm>
            <a:off x="4363786" y="621697"/>
            <a:ext cx="6791894" cy="5147973"/>
          </a:xfrm>
        </p:spPr>
        <p:txBody>
          <a:bodyPr anchor="ctr">
            <a:normAutofit/>
          </a:bodyPr>
          <a:lstStyle/>
          <a:p>
            <a:pPr lvl="1"/>
            <a:endParaRPr lang="en-AU" dirty="0"/>
          </a:p>
          <a:p>
            <a:pPr lvl="1"/>
            <a:endParaRPr lang="en-AU" dirty="0"/>
          </a:p>
          <a:p>
            <a:pPr lvl="1"/>
            <a:endParaRPr lang="en-AU" dirty="0"/>
          </a:p>
        </p:txBody>
      </p:sp>
      <p:sp>
        <p:nvSpPr>
          <p:cNvPr id="4" name="Footer Placeholder 3">
            <a:extLst>
              <a:ext uri="{FF2B5EF4-FFF2-40B4-BE49-F238E27FC236}">
                <a16:creationId xmlns:a16="http://schemas.microsoft.com/office/drawing/2014/main" id="{E3D1D0B0-B51A-4606-809A-F30DC6786D6B}"/>
              </a:ext>
            </a:extLst>
          </p:cNvPr>
          <p:cNvSpPr>
            <a:spLocks noGrp="1"/>
          </p:cNvSpPr>
          <p:nvPr>
            <p:ph type="ftr" sz="quarter" idx="11"/>
          </p:nvPr>
        </p:nvSpPr>
        <p:spPr/>
        <p:txBody>
          <a:bodyPr>
            <a:normAutofit/>
          </a:bodyPr>
          <a:lstStyle/>
          <a:p>
            <a:pPr>
              <a:spcAft>
                <a:spcPts val="600"/>
              </a:spcAft>
            </a:pPr>
            <a:r>
              <a:rPr lang="en-GB"/>
              <a:t>Final Engagement - Attack Defence and Analysis of a vulnerable network</a:t>
            </a:r>
            <a:endParaRPr lang="en-US"/>
          </a:p>
        </p:txBody>
      </p:sp>
      <p:sp>
        <p:nvSpPr>
          <p:cNvPr id="5" name="Slide Number Placeholder 4">
            <a:extLst>
              <a:ext uri="{FF2B5EF4-FFF2-40B4-BE49-F238E27FC236}">
                <a16:creationId xmlns:a16="http://schemas.microsoft.com/office/drawing/2014/main" id="{81B651FF-65ED-47C7-9EC0-DDC9ACDC53A6}"/>
              </a:ext>
            </a:extLst>
          </p:cNvPr>
          <p:cNvSpPr>
            <a:spLocks noGrp="1"/>
          </p:cNvSpPr>
          <p:nvPr>
            <p:ph type="sldNum" sz="quarter" idx="12"/>
          </p:nvPr>
        </p:nvSpPr>
        <p:spPr/>
        <p:txBody>
          <a:bodyPr>
            <a:normAutofit/>
          </a:bodyPr>
          <a:lstStyle/>
          <a:p>
            <a:pPr>
              <a:spcAft>
                <a:spcPts val="600"/>
              </a:spcAft>
            </a:pPr>
            <a:fld id="{3A98EE3D-8CD1-4C3F-BD1C-C98C9596463C}" type="slidenum">
              <a:rPr lang="en-US" smtClean="0"/>
              <a:pPr>
                <a:spcAft>
                  <a:spcPts val="600"/>
                </a:spcAft>
              </a:pPr>
              <a:t>4</a:t>
            </a:fld>
            <a:endParaRPr lang="en-US"/>
          </a:p>
        </p:txBody>
      </p:sp>
      <p:pic>
        <p:nvPicPr>
          <p:cNvPr id="13" name="Picture 12" descr="Person working with laptop and notepad">
            <a:extLst>
              <a:ext uri="{FF2B5EF4-FFF2-40B4-BE49-F238E27FC236}">
                <a16:creationId xmlns:a16="http://schemas.microsoft.com/office/drawing/2014/main" id="{5FF69E07-B72E-4796-B33D-D1E67317C130}"/>
              </a:ext>
            </a:extLst>
          </p:cNvPr>
          <p:cNvPicPr>
            <a:picLocks noChangeAspect="1"/>
          </p:cNvPicPr>
          <p:nvPr/>
        </p:nvPicPr>
        <p:blipFill>
          <a:blip r:embed="rId2"/>
          <a:stretch>
            <a:fillRect/>
          </a:stretch>
        </p:blipFill>
        <p:spPr>
          <a:xfrm>
            <a:off x="3621315" y="869137"/>
            <a:ext cx="7778828" cy="5192216"/>
          </a:xfrm>
          <a:prstGeom prst="rect">
            <a:avLst/>
          </a:prstGeom>
        </p:spPr>
      </p:pic>
    </p:spTree>
    <p:extLst>
      <p:ext uri="{BB962C8B-B14F-4D97-AF65-F5344CB8AC3E}">
        <p14:creationId xmlns:p14="http://schemas.microsoft.com/office/powerpoint/2010/main" val="14750352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51630-3998-4847-84B7-389454C9E3CF}"/>
              </a:ext>
            </a:extLst>
          </p:cNvPr>
          <p:cNvSpPr>
            <a:spLocks noGrp="1"/>
          </p:cNvSpPr>
          <p:nvPr>
            <p:ph type="title"/>
          </p:nvPr>
        </p:nvSpPr>
        <p:spPr/>
        <p:txBody>
          <a:bodyPr/>
          <a:lstStyle/>
          <a:p>
            <a:r>
              <a:rPr lang="en-AU" dirty="0"/>
              <a:t>Nmap</a:t>
            </a:r>
            <a:br>
              <a:rPr lang="en-AU" dirty="0"/>
            </a:br>
            <a:r>
              <a:rPr lang="en-AU" dirty="0"/>
              <a:t>Target 1</a:t>
            </a:r>
          </a:p>
        </p:txBody>
      </p:sp>
      <p:pic>
        <p:nvPicPr>
          <p:cNvPr id="7" name="Content Placeholder 6" descr="Text&#10;&#10;Description automatically generated">
            <a:extLst>
              <a:ext uri="{FF2B5EF4-FFF2-40B4-BE49-F238E27FC236}">
                <a16:creationId xmlns:a16="http://schemas.microsoft.com/office/drawing/2014/main" id="{8434E733-E314-455F-A998-8501AF4AF500}"/>
              </a:ext>
            </a:extLst>
          </p:cNvPr>
          <p:cNvPicPr>
            <a:picLocks noGrp="1" noChangeAspect="1"/>
          </p:cNvPicPr>
          <p:nvPr>
            <p:ph idx="1"/>
          </p:nvPr>
        </p:nvPicPr>
        <p:blipFill>
          <a:blip r:embed="rId2"/>
          <a:stretch>
            <a:fillRect/>
          </a:stretch>
        </p:blipFill>
        <p:spPr>
          <a:xfrm>
            <a:off x="3528230" y="865604"/>
            <a:ext cx="7292170" cy="5117647"/>
          </a:xfrm>
        </p:spPr>
      </p:pic>
      <p:sp>
        <p:nvSpPr>
          <p:cNvPr id="4" name="Footer Placeholder 3">
            <a:extLst>
              <a:ext uri="{FF2B5EF4-FFF2-40B4-BE49-F238E27FC236}">
                <a16:creationId xmlns:a16="http://schemas.microsoft.com/office/drawing/2014/main" id="{09013DEF-2099-4D63-A7D1-3A07ED8AF523}"/>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41D8152F-B304-466A-B6A9-F3E3CFAD8E41}"/>
              </a:ext>
            </a:extLst>
          </p:cNvPr>
          <p:cNvSpPr>
            <a:spLocks noGrp="1"/>
          </p:cNvSpPr>
          <p:nvPr>
            <p:ph type="sldNum" sz="quarter" idx="12"/>
          </p:nvPr>
        </p:nvSpPr>
        <p:spPr/>
        <p:txBody>
          <a:bodyPr/>
          <a:lstStyle/>
          <a:p>
            <a:fld id="{3A98EE3D-8CD1-4C3F-BD1C-C98C9596463C}" type="slidenum">
              <a:rPr lang="en-US" smtClean="0"/>
              <a:t>5</a:t>
            </a:fld>
            <a:endParaRPr lang="en-US" dirty="0"/>
          </a:p>
        </p:txBody>
      </p:sp>
      <p:sp>
        <p:nvSpPr>
          <p:cNvPr id="11" name="TextBox 10">
            <a:extLst>
              <a:ext uri="{FF2B5EF4-FFF2-40B4-BE49-F238E27FC236}">
                <a16:creationId xmlns:a16="http://schemas.microsoft.com/office/drawing/2014/main" id="{75D9D907-3311-4299-A456-054B89DAB317}"/>
              </a:ext>
            </a:extLst>
          </p:cNvPr>
          <p:cNvSpPr txBox="1"/>
          <p:nvPr/>
        </p:nvSpPr>
        <p:spPr>
          <a:xfrm>
            <a:off x="6048909" y="2075543"/>
            <a:ext cx="5106771" cy="369332"/>
          </a:xfrm>
          <a:prstGeom prst="rect">
            <a:avLst/>
          </a:prstGeom>
          <a:noFill/>
        </p:spPr>
        <p:txBody>
          <a:bodyPr wrap="square" rtlCol="0">
            <a:spAutoFit/>
          </a:bodyPr>
          <a:lstStyle/>
          <a:p>
            <a:r>
              <a:rPr lang="en-AU" dirty="0"/>
              <a:t>Target 2</a:t>
            </a:r>
          </a:p>
        </p:txBody>
      </p:sp>
    </p:spTree>
    <p:extLst>
      <p:ext uri="{BB962C8B-B14F-4D97-AF65-F5344CB8AC3E}">
        <p14:creationId xmlns:p14="http://schemas.microsoft.com/office/powerpoint/2010/main" val="20323738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51630-3998-4847-84B7-389454C9E3CF}"/>
              </a:ext>
            </a:extLst>
          </p:cNvPr>
          <p:cNvSpPr>
            <a:spLocks noGrp="1"/>
          </p:cNvSpPr>
          <p:nvPr>
            <p:ph type="title"/>
          </p:nvPr>
        </p:nvSpPr>
        <p:spPr/>
        <p:txBody>
          <a:bodyPr/>
          <a:lstStyle/>
          <a:p>
            <a:r>
              <a:rPr lang="en-AU" dirty="0"/>
              <a:t>Nmap</a:t>
            </a:r>
            <a:br>
              <a:rPr lang="en-AU" dirty="0"/>
            </a:br>
            <a:r>
              <a:rPr lang="en-AU" dirty="0"/>
              <a:t>Target 2</a:t>
            </a:r>
          </a:p>
        </p:txBody>
      </p:sp>
      <p:sp>
        <p:nvSpPr>
          <p:cNvPr id="4" name="Footer Placeholder 3">
            <a:extLst>
              <a:ext uri="{FF2B5EF4-FFF2-40B4-BE49-F238E27FC236}">
                <a16:creationId xmlns:a16="http://schemas.microsoft.com/office/drawing/2014/main" id="{09013DEF-2099-4D63-A7D1-3A07ED8AF523}"/>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41D8152F-B304-466A-B6A9-F3E3CFAD8E41}"/>
              </a:ext>
            </a:extLst>
          </p:cNvPr>
          <p:cNvSpPr>
            <a:spLocks noGrp="1"/>
          </p:cNvSpPr>
          <p:nvPr>
            <p:ph type="sldNum" sz="quarter" idx="12"/>
          </p:nvPr>
        </p:nvSpPr>
        <p:spPr/>
        <p:txBody>
          <a:bodyPr/>
          <a:lstStyle/>
          <a:p>
            <a:fld id="{3A98EE3D-8CD1-4C3F-BD1C-C98C9596463C}" type="slidenum">
              <a:rPr lang="en-US" smtClean="0"/>
              <a:t>6</a:t>
            </a:fld>
            <a:endParaRPr lang="en-US" dirty="0"/>
          </a:p>
        </p:txBody>
      </p:sp>
      <p:sp>
        <p:nvSpPr>
          <p:cNvPr id="11" name="TextBox 10">
            <a:extLst>
              <a:ext uri="{FF2B5EF4-FFF2-40B4-BE49-F238E27FC236}">
                <a16:creationId xmlns:a16="http://schemas.microsoft.com/office/drawing/2014/main" id="{75D9D907-3311-4299-A456-054B89DAB317}"/>
              </a:ext>
            </a:extLst>
          </p:cNvPr>
          <p:cNvSpPr txBox="1"/>
          <p:nvPr/>
        </p:nvSpPr>
        <p:spPr>
          <a:xfrm>
            <a:off x="6048909" y="2075543"/>
            <a:ext cx="5106771" cy="369332"/>
          </a:xfrm>
          <a:prstGeom prst="rect">
            <a:avLst/>
          </a:prstGeom>
          <a:noFill/>
        </p:spPr>
        <p:txBody>
          <a:bodyPr wrap="square" rtlCol="0">
            <a:spAutoFit/>
          </a:bodyPr>
          <a:lstStyle/>
          <a:p>
            <a:r>
              <a:rPr lang="en-AU" dirty="0"/>
              <a:t>Target 2</a:t>
            </a:r>
          </a:p>
        </p:txBody>
      </p:sp>
      <p:sp>
        <p:nvSpPr>
          <p:cNvPr id="6" name="Content Placeholder 5">
            <a:extLst>
              <a:ext uri="{FF2B5EF4-FFF2-40B4-BE49-F238E27FC236}">
                <a16:creationId xmlns:a16="http://schemas.microsoft.com/office/drawing/2014/main" id="{CB64A400-3D52-4308-B2C0-90FDBCC8C85B}"/>
              </a:ext>
            </a:extLst>
          </p:cNvPr>
          <p:cNvSpPr>
            <a:spLocks noGrp="1"/>
          </p:cNvSpPr>
          <p:nvPr>
            <p:ph idx="1"/>
          </p:nvPr>
        </p:nvSpPr>
        <p:spPr>
          <a:xfrm flipH="1">
            <a:off x="6384442" y="2997454"/>
            <a:ext cx="1162985" cy="853947"/>
          </a:xfrm>
        </p:spPr>
        <p:txBody>
          <a:bodyPr>
            <a:normAutofit/>
          </a:bodyPr>
          <a:lstStyle/>
          <a:p>
            <a:pPr marL="0" indent="0">
              <a:buNone/>
            </a:pPr>
            <a:endParaRPr lang="en-AU" dirty="0"/>
          </a:p>
        </p:txBody>
      </p:sp>
      <p:pic>
        <p:nvPicPr>
          <p:cNvPr id="9" name="Picture 8" descr="Text&#10;&#10;Description automatically generated">
            <a:extLst>
              <a:ext uri="{FF2B5EF4-FFF2-40B4-BE49-F238E27FC236}">
                <a16:creationId xmlns:a16="http://schemas.microsoft.com/office/drawing/2014/main" id="{8DA7A876-02E0-4039-BED8-86ABEE9E9282}"/>
              </a:ext>
            </a:extLst>
          </p:cNvPr>
          <p:cNvPicPr>
            <a:picLocks noChangeAspect="1"/>
          </p:cNvPicPr>
          <p:nvPr/>
        </p:nvPicPr>
        <p:blipFill>
          <a:blip r:embed="rId2"/>
          <a:stretch>
            <a:fillRect/>
          </a:stretch>
        </p:blipFill>
        <p:spPr>
          <a:xfrm>
            <a:off x="3498876" y="1017124"/>
            <a:ext cx="8241389" cy="4823752"/>
          </a:xfrm>
          <a:prstGeom prst="rect">
            <a:avLst/>
          </a:prstGeom>
        </p:spPr>
      </p:pic>
    </p:spTree>
    <p:extLst>
      <p:ext uri="{BB962C8B-B14F-4D97-AF65-F5344CB8AC3E}">
        <p14:creationId xmlns:p14="http://schemas.microsoft.com/office/powerpoint/2010/main" val="8478233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6751F-215B-40A8-9D87-46C242C8676C}"/>
              </a:ext>
            </a:extLst>
          </p:cNvPr>
          <p:cNvSpPr>
            <a:spLocks noGrp="1"/>
          </p:cNvSpPr>
          <p:nvPr>
            <p:ph type="title"/>
          </p:nvPr>
        </p:nvSpPr>
        <p:spPr/>
        <p:txBody>
          <a:bodyPr/>
          <a:lstStyle/>
          <a:p>
            <a:r>
              <a:rPr lang="en-AU" dirty="0" err="1"/>
              <a:t>Gobuster</a:t>
            </a:r>
            <a:r>
              <a:rPr lang="en-AU" dirty="0"/>
              <a:t> Target 1</a:t>
            </a:r>
          </a:p>
        </p:txBody>
      </p:sp>
      <p:pic>
        <p:nvPicPr>
          <p:cNvPr id="7" name="Content Placeholder 6" descr="Graphical user interface, text&#10;&#10;Description automatically generated">
            <a:extLst>
              <a:ext uri="{FF2B5EF4-FFF2-40B4-BE49-F238E27FC236}">
                <a16:creationId xmlns:a16="http://schemas.microsoft.com/office/drawing/2014/main" id="{D73FC9E9-6DDB-4F0E-9593-2E2FE1317750}"/>
              </a:ext>
            </a:extLst>
          </p:cNvPr>
          <p:cNvPicPr>
            <a:picLocks noGrp="1" noChangeAspect="1"/>
          </p:cNvPicPr>
          <p:nvPr>
            <p:ph idx="1"/>
          </p:nvPr>
        </p:nvPicPr>
        <p:blipFill>
          <a:blip r:embed="rId2"/>
          <a:stretch>
            <a:fillRect/>
          </a:stretch>
        </p:blipFill>
        <p:spPr>
          <a:xfrm>
            <a:off x="3200401" y="1579082"/>
            <a:ext cx="8819927" cy="3699835"/>
          </a:xfrm>
        </p:spPr>
      </p:pic>
      <p:sp>
        <p:nvSpPr>
          <p:cNvPr id="4" name="Footer Placeholder 3">
            <a:extLst>
              <a:ext uri="{FF2B5EF4-FFF2-40B4-BE49-F238E27FC236}">
                <a16:creationId xmlns:a16="http://schemas.microsoft.com/office/drawing/2014/main" id="{F8761CB4-7900-42F6-B708-04C3D4085DFD}"/>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38A12F22-0ECC-44F2-863F-E3D626522201}"/>
              </a:ext>
            </a:extLst>
          </p:cNvPr>
          <p:cNvSpPr>
            <a:spLocks noGrp="1"/>
          </p:cNvSpPr>
          <p:nvPr>
            <p:ph type="sldNum" sz="quarter" idx="12"/>
          </p:nvPr>
        </p:nvSpPr>
        <p:spPr/>
        <p:txBody>
          <a:bodyPr/>
          <a:lstStyle/>
          <a:p>
            <a:fld id="{3A98EE3D-8CD1-4C3F-BD1C-C98C9596463C}" type="slidenum">
              <a:rPr lang="en-US" smtClean="0"/>
              <a:t>7</a:t>
            </a:fld>
            <a:endParaRPr lang="en-US" dirty="0"/>
          </a:p>
        </p:txBody>
      </p:sp>
    </p:spTree>
    <p:extLst>
      <p:ext uri="{BB962C8B-B14F-4D97-AF65-F5344CB8AC3E}">
        <p14:creationId xmlns:p14="http://schemas.microsoft.com/office/powerpoint/2010/main" val="12349710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51827-2059-478D-A2B1-052069B5C36C}"/>
              </a:ext>
            </a:extLst>
          </p:cNvPr>
          <p:cNvSpPr>
            <a:spLocks noGrp="1"/>
          </p:cNvSpPr>
          <p:nvPr>
            <p:ph type="title"/>
          </p:nvPr>
        </p:nvSpPr>
        <p:spPr/>
        <p:txBody>
          <a:bodyPr/>
          <a:lstStyle/>
          <a:p>
            <a:r>
              <a:rPr lang="en-AU" dirty="0" err="1"/>
              <a:t>Gobuster</a:t>
            </a:r>
            <a:r>
              <a:rPr lang="en-AU" dirty="0"/>
              <a:t> Target 2</a:t>
            </a:r>
          </a:p>
        </p:txBody>
      </p:sp>
      <p:pic>
        <p:nvPicPr>
          <p:cNvPr id="7" name="Content Placeholder 6" descr="Text&#10;&#10;Description automatically generated">
            <a:extLst>
              <a:ext uri="{FF2B5EF4-FFF2-40B4-BE49-F238E27FC236}">
                <a16:creationId xmlns:a16="http://schemas.microsoft.com/office/drawing/2014/main" id="{9BB3DB9A-2198-4B09-BB2C-C8640AB36425}"/>
              </a:ext>
            </a:extLst>
          </p:cNvPr>
          <p:cNvPicPr>
            <a:picLocks noGrp="1" noChangeAspect="1"/>
          </p:cNvPicPr>
          <p:nvPr>
            <p:ph idx="1"/>
          </p:nvPr>
        </p:nvPicPr>
        <p:blipFill>
          <a:blip r:embed="rId2"/>
          <a:stretch>
            <a:fillRect/>
          </a:stretch>
        </p:blipFill>
        <p:spPr>
          <a:xfrm>
            <a:off x="3555666" y="1627564"/>
            <a:ext cx="6037726" cy="3760788"/>
          </a:xfrm>
        </p:spPr>
      </p:pic>
      <p:sp>
        <p:nvSpPr>
          <p:cNvPr id="4" name="Footer Placeholder 3">
            <a:extLst>
              <a:ext uri="{FF2B5EF4-FFF2-40B4-BE49-F238E27FC236}">
                <a16:creationId xmlns:a16="http://schemas.microsoft.com/office/drawing/2014/main" id="{3A037487-BFB1-4224-83F9-273CA83A4DE9}"/>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7CB4B789-0A3C-43BB-985B-96A6432EC91D}"/>
              </a:ext>
            </a:extLst>
          </p:cNvPr>
          <p:cNvSpPr>
            <a:spLocks noGrp="1"/>
          </p:cNvSpPr>
          <p:nvPr>
            <p:ph type="sldNum" sz="quarter" idx="12"/>
          </p:nvPr>
        </p:nvSpPr>
        <p:spPr/>
        <p:txBody>
          <a:bodyPr/>
          <a:lstStyle/>
          <a:p>
            <a:fld id="{3A98EE3D-8CD1-4C3F-BD1C-C98C9596463C}" type="slidenum">
              <a:rPr lang="en-US" smtClean="0"/>
              <a:t>8</a:t>
            </a:fld>
            <a:endParaRPr lang="en-US" dirty="0"/>
          </a:p>
        </p:txBody>
      </p:sp>
    </p:spTree>
    <p:extLst>
      <p:ext uri="{BB962C8B-B14F-4D97-AF65-F5344CB8AC3E}">
        <p14:creationId xmlns:p14="http://schemas.microsoft.com/office/powerpoint/2010/main" val="26753117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DCD18-13D9-4A49-A7F0-2DC361A06292}"/>
              </a:ext>
            </a:extLst>
          </p:cNvPr>
          <p:cNvSpPr>
            <a:spLocks noGrp="1"/>
          </p:cNvSpPr>
          <p:nvPr>
            <p:ph type="title"/>
          </p:nvPr>
        </p:nvSpPr>
        <p:spPr/>
        <p:txBody>
          <a:bodyPr/>
          <a:lstStyle/>
          <a:p>
            <a:r>
              <a:rPr lang="en-AU" dirty="0" err="1"/>
              <a:t>Nikto</a:t>
            </a:r>
            <a:r>
              <a:rPr lang="en-AU" dirty="0"/>
              <a:t> Target 1</a:t>
            </a:r>
          </a:p>
        </p:txBody>
      </p:sp>
      <p:pic>
        <p:nvPicPr>
          <p:cNvPr id="7" name="Content Placeholder 6" descr="Text&#10;&#10;Description automatically generated">
            <a:extLst>
              <a:ext uri="{FF2B5EF4-FFF2-40B4-BE49-F238E27FC236}">
                <a16:creationId xmlns:a16="http://schemas.microsoft.com/office/drawing/2014/main" id="{8C8C2B37-EBD2-4F8B-942D-20704CEFDB0C}"/>
              </a:ext>
            </a:extLst>
          </p:cNvPr>
          <p:cNvPicPr>
            <a:picLocks noGrp="1" noChangeAspect="1"/>
          </p:cNvPicPr>
          <p:nvPr>
            <p:ph idx="1"/>
          </p:nvPr>
        </p:nvPicPr>
        <p:blipFill>
          <a:blip r:embed="rId2"/>
          <a:stretch>
            <a:fillRect/>
          </a:stretch>
        </p:blipFill>
        <p:spPr>
          <a:xfrm>
            <a:off x="3553654" y="1314885"/>
            <a:ext cx="8460378" cy="4219086"/>
          </a:xfrm>
        </p:spPr>
      </p:pic>
      <p:sp>
        <p:nvSpPr>
          <p:cNvPr id="4" name="Footer Placeholder 3">
            <a:extLst>
              <a:ext uri="{FF2B5EF4-FFF2-40B4-BE49-F238E27FC236}">
                <a16:creationId xmlns:a16="http://schemas.microsoft.com/office/drawing/2014/main" id="{A214EE7A-7DEE-4F45-8BBB-2AB4385B7E34}"/>
              </a:ext>
            </a:extLst>
          </p:cNvPr>
          <p:cNvSpPr>
            <a:spLocks noGrp="1"/>
          </p:cNvSpPr>
          <p:nvPr>
            <p:ph type="ftr" sz="quarter" idx="11"/>
          </p:nvPr>
        </p:nvSpPr>
        <p:spPr/>
        <p:txBody>
          <a:bodyPr/>
          <a:lstStyle/>
          <a:p>
            <a:r>
              <a:rPr lang="en-GB"/>
              <a:t>Final Engagement - Attack Defence and Analysis of a vulnerable network</a:t>
            </a:r>
            <a:endParaRPr lang="en-US" dirty="0"/>
          </a:p>
        </p:txBody>
      </p:sp>
      <p:sp>
        <p:nvSpPr>
          <p:cNvPr id="5" name="Slide Number Placeholder 4">
            <a:extLst>
              <a:ext uri="{FF2B5EF4-FFF2-40B4-BE49-F238E27FC236}">
                <a16:creationId xmlns:a16="http://schemas.microsoft.com/office/drawing/2014/main" id="{FCA05ECA-CB7C-4B8E-ACF1-8E8F50DDDB80}"/>
              </a:ext>
            </a:extLst>
          </p:cNvPr>
          <p:cNvSpPr>
            <a:spLocks noGrp="1"/>
          </p:cNvSpPr>
          <p:nvPr>
            <p:ph type="sldNum" sz="quarter" idx="12"/>
          </p:nvPr>
        </p:nvSpPr>
        <p:spPr/>
        <p:txBody>
          <a:bodyPr/>
          <a:lstStyle/>
          <a:p>
            <a:fld id="{3A98EE3D-8CD1-4C3F-BD1C-C98C9596463C}" type="slidenum">
              <a:rPr lang="en-US" smtClean="0"/>
              <a:t>9</a:t>
            </a:fld>
            <a:endParaRPr lang="en-US" dirty="0"/>
          </a:p>
        </p:txBody>
      </p:sp>
    </p:spTree>
    <p:extLst>
      <p:ext uri="{BB962C8B-B14F-4D97-AF65-F5344CB8AC3E}">
        <p14:creationId xmlns:p14="http://schemas.microsoft.com/office/powerpoint/2010/main" val="1834744773"/>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31F006B4-A9E1-4F39-85C8-FB836F919348}">
  <ds:schemaRefs>
    <ds:schemaRef ds:uri="http://schemas.microsoft.com/sharepoint/v3/contenttype/forms"/>
  </ds:schemaRefs>
</ds:datastoreItem>
</file>

<file path=customXml/itemProps2.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TM03457475[[fn=Frame]]</Template>
  <TotalTime>535</TotalTime>
  <Words>1256</Words>
  <Application>Microsoft Office PowerPoint</Application>
  <PresentationFormat>Widescreen</PresentationFormat>
  <Paragraphs>234</Paragraphs>
  <Slides>38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38</vt:i4>
      </vt:variant>
    </vt:vector>
  </HeadingPairs>
  <TitlesOfParts>
    <vt:vector size="45" baseType="lpstr">
      <vt:lpstr>Roboto</vt:lpstr>
      <vt:lpstr>Abadi</vt:lpstr>
      <vt:lpstr>Calibri</vt:lpstr>
      <vt:lpstr>Corbel</vt:lpstr>
      <vt:lpstr>Source Sans Pro</vt:lpstr>
      <vt:lpstr>Wingdings 2</vt:lpstr>
      <vt:lpstr>Frame</vt:lpstr>
      <vt:lpstr>Final Engagement</vt:lpstr>
      <vt:lpstr>Summary</vt:lpstr>
      <vt:lpstr>Network Topology</vt:lpstr>
      <vt:lpstr>Reconnaissance</vt:lpstr>
      <vt:lpstr>Nmap Target 1</vt:lpstr>
      <vt:lpstr>Nmap Target 2</vt:lpstr>
      <vt:lpstr>Gobuster Target 1</vt:lpstr>
      <vt:lpstr>Gobuster Target 2</vt:lpstr>
      <vt:lpstr>Nikto Target 1</vt:lpstr>
      <vt:lpstr>Nikto Taget 2</vt:lpstr>
      <vt:lpstr>WPScan Target 1a</vt:lpstr>
      <vt:lpstr>WPScan Target 1b</vt:lpstr>
      <vt:lpstr>WPScan Target 2a</vt:lpstr>
      <vt:lpstr>Wpscan Target 2b</vt:lpstr>
      <vt:lpstr>Access, Exploration and Exploitation</vt:lpstr>
      <vt:lpstr>Access</vt:lpstr>
      <vt:lpstr>Target 1 Attack</vt:lpstr>
      <vt:lpstr>Target 1 Attack (cont.)</vt:lpstr>
      <vt:lpstr>Target 1 Attack (cont.)</vt:lpstr>
      <vt:lpstr>Target 1 Attack (cont.)</vt:lpstr>
      <vt:lpstr>Target 1 Attack (cont.)</vt:lpstr>
      <vt:lpstr>Target 1 Attack (cont.)</vt:lpstr>
      <vt:lpstr>Target 1 Attack (cont.)</vt:lpstr>
      <vt:lpstr>Target 2 Attack</vt:lpstr>
      <vt:lpstr>Target 2 Attack (cont.)</vt:lpstr>
      <vt:lpstr>Target 2 Attack (cont.)</vt:lpstr>
      <vt:lpstr>Target 2 Attack (cont.)</vt:lpstr>
      <vt:lpstr>Target 2 Attack (cont.)</vt:lpstr>
      <vt:lpstr>Target 2 Attack (cont.)</vt:lpstr>
      <vt:lpstr>Vulnerabilities, Mitigation and Hardening</vt:lpstr>
      <vt:lpstr>Vulnerability:  Open SSH version 6.7p1 </vt:lpstr>
      <vt:lpstr>Vulnerability:  SSH General Hardening </vt:lpstr>
      <vt:lpstr>Vulnerability:  Apache version 2.4.10 </vt:lpstr>
      <vt:lpstr>Vulnerability:  Wordpress version 4.8.15</vt:lpstr>
      <vt:lpstr>Vulnerability:  rpcbind Version 2-4</vt:lpstr>
      <vt:lpstr>Vulnerability:  PHPMailer Version 5.2.16</vt:lpstr>
      <vt:lpstr>Vulnerability HTTP General Hardening</vt:lpstr>
      <vt:lpstr>Best Practise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Engagemant</dc:title>
  <dc:creator>alan jones</dc:creator>
  <cp:lastModifiedBy>alan jones</cp:lastModifiedBy>
  <cp:revision>16</cp:revision>
  <dcterms:created xsi:type="dcterms:W3CDTF">2020-12-18T01:32:24Z</dcterms:created>
  <dcterms:modified xsi:type="dcterms:W3CDTF">2021-01-19T04:00:29Z</dcterms:modified>
</cp:coreProperties>
</file>

<file path=docProps/thumbnail.jpeg>
</file>